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0" autoAdjust="0"/>
  </p:normalViewPr>
  <p:slideViewPr>
    <p:cSldViewPr snapToGrid="0">
      <p:cViewPr varScale="1">
        <p:scale>
          <a:sx n="79" d="100"/>
          <a:sy n="79" d="100"/>
        </p:scale>
        <p:origin x="821" y="72"/>
      </p:cViewPr>
      <p:guideLst/>
    </p:cSldViewPr>
  </p:slideViewPr>
  <p:outlineViewPr>
    <p:cViewPr>
      <p:scale>
        <a:sx n="33" d="100"/>
        <a:sy n="33" d="100"/>
      </p:scale>
      <p:origin x="0" y="-1041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84D04-7035-4C4A-A8BC-219EF32A835A}"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5A48E-0CDF-47CE-AB45-288C63905752}" type="slidenum">
              <a:rPr lang="en-US" smtClean="0"/>
              <a:t>‹#›</a:t>
            </a:fld>
            <a:endParaRPr lang="en-US"/>
          </a:p>
        </p:txBody>
      </p:sp>
    </p:spTree>
    <p:extLst>
      <p:ext uri="{BB962C8B-B14F-4D97-AF65-F5344CB8AC3E}">
        <p14:creationId xmlns:p14="http://schemas.microsoft.com/office/powerpoint/2010/main" val="11176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5A48E-0CDF-47CE-AB45-288C63905752}" type="slidenum">
              <a:rPr lang="en-US" smtClean="0"/>
              <a:t>7</a:t>
            </a:fld>
            <a:endParaRPr lang="en-US"/>
          </a:p>
        </p:txBody>
      </p:sp>
    </p:spTree>
    <p:extLst>
      <p:ext uri="{BB962C8B-B14F-4D97-AF65-F5344CB8AC3E}">
        <p14:creationId xmlns:p14="http://schemas.microsoft.com/office/powerpoint/2010/main" val="196439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DB7C-60AE-7740-5D82-5A82AD7AF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98D202-DEF0-DDBA-59ED-3613DA8C1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1DB12-AE0B-B2CB-1344-171E3E3EE8C3}"/>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0133674E-33EC-4613-8D23-35882B8B7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F666A-C98D-F1C2-D0C2-7BF7DD68C14E}"/>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2354262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886B-FE88-654E-0256-2FC7D2E20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96C65E-B48E-A814-603E-67D7ED2B2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58AD9-B2A8-3B06-EAE8-ECB494CFBE5D}"/>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E60726D8-82C2-EEE4-1761-B0615F21E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AAF2-50A8-41E2-BC20-F93FDB250EA2}"/>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121583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6DC11D-5CC0-9DA1-6E43-151D41D977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83ADAD-43CD-B33B-90A5-5792A860D0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B69ED-5958-B3D6-CC17-4C3064D22ADD}"/>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76A0B545-612D-7628-44BE-2A8663345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658A8-15F1-04CF-1BEB-4F7CDEB5F3AC}"/>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84064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C8B5-2871-D431-11E3-B8DA74503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EAC695-6F6B-D544-4E13-39BF7DEE9B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8BC51-F80F-0E86-F7E6-2F8240CC5948}"/>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EB022DE5-E956-012C-2F67-AE9E09072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79C65-D01F-192E-6ACD-433764435741}"/>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378289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186E-2C68-29CB-1FF5-4A316D84B9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E93AE5-7AD3-3D30-BC69-5CFF29BFC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DC2C5-F478-2F2C-5662-10BA6D2BAC88}"/>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B8830238-1E02-A656-052B-11E9207CE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F6E38-9623-773F-779E-CD4A7200BC71}"/>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33435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AAEB-EC55-D704-BC3C-D37AA883B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12527-C34F-3806-70A3-14D5F4780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E452C6-382B-8F91-436D-212B8C312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3D4458-B343-FBDA-90A5-433EB5E0061B}"/>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6" name="Footer Placeholder 5">
            <a:extLst>
              <a:ext uri="{FF2B5EF4-FFF2-40B4-BE49-F238E27FC236}">
                <a16:creationId xmlns:a16="http://schemas.microsoft.com/office/drawing/2014/main" id="{AC1D845E-61D7-7D29-3F79-18E864719D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D114C8-4054-E5B6-9CB1-1256D21292BC}"/>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40950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F215-89B0-1C4A-8FED-2A361C4DA2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72C9B9-F6C1-7028-776C-600509636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3C605-F636-1B22-36A3-6F02EAF27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9EE88-420F-CAFF-FC91-C5F3D7BF1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916DF-6E07-1114-884D-59F85CBB4E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63BF0-99A7-EAB5-C7E7-10D460D05CDF}"/>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8" name="Footer Placeholder 7">
            <a:extLst>
              <a:ext uri="{FF2B5EF4-FFF2-40B4-BE49-F238E27FC236}">
                <a16:creationId xmlns:a16="http://schemas.microsoft.com/office/drawing/2014/main" id="{16BB4882-A41F-04ED-BD9B-F0B8C4D8D4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2FEE14-CAB5-BB08-AA06-02DAA0070744}"/>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29323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75AA-CF4A-A2C5-98B9-2A8A7723E7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1D9115-3A7B-C22B-23C3-50EB966EF8CD}"/>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4" name="Footer Placeholder 3">
            <a:extLst>
              <a:ext uri="{FF2B5EF4-FFF2-40B4-BE49-F238E27FC236}">
                <a16:creationId xmlns:a16="http://schemas.microsoft.com/office/drawing/2014/main" id="{DA6592AA-2E73-78D5-A2E1-1535E3E7F6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F950C-65FC-AAD6-45E3-9ACA3030A75D}"/>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8501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3B0E1-5467-236A-07DE-3821618B0AAB}"/>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3" name="Footer Placeholder 2">
            <a:extLst>
              <a:ext uri="{FF2B5EF4-FFF2-40B4-BE49-F238E27FC236}">
                <a16:creationId xmlns:a16="http://schemas.microsoft.com/office/drawing/2014/main" id="{29FAD0AD-0FF2-6564-AD92-7F49B6A82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559E9-56CB-7095-6B03-24849B566219}"/>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415984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C3E0-884E-93B0-6771-CD20C0769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FFAEA-D0CC-DD04-DB95-83424D6EF1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F8C37-7854-1B53-938C-E8A62D4C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9CA91-E57B-7276-54AE-DFAC411065EB}"/>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6" name="Footer Placeholder 5">
            <a:extLst>
              <a:ext uri="{FF2B5EF4-FFF2-40B4-BE49-F238E27FC236}">
                <a16:creationId xmlns:a16="http://schemas.microsoft.com/office/drawing/2014/main" id="{3590922D-0E64-0E6D-3013-8AAB8CEB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AA06E-8758-679B-14A4-3D4E82928D24}"/>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134021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82AC-E21A-29E7-1C13-57B02CDED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823D4D-DA0D-E4E7-8573-4AFE1717F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29D128-E072-0D28-48A5-F7C318190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49169-1F10-A2FD-5A7C-DDDD3FA4407B}"/>
              </a:ext>
            </a:extLst>
          </p:cNvPr>
          <p:cNvSpPr>
            <a:spLocks noGrp="1"/>
          </p:cNvSpPr>
          <p:nvPr>
            <p:ph type="dt" sz="half" idx="10"/>
          </p:nvPr>
        </p:nvSpPr>
        <p:spPr/>
        <p:txBody>
          <a:bodyPr/>
          <a:lstStyle/>
          <a:p>
            <a:fld id="{6B59618A-82B5-483A-BA4F-11F05A066A06}" type="datetimeFigureOut">
              <a:rPr lang="en-US" smtClean="0"/>
              <a:t>9/14/2024</a:t>
            </a:fld>
            <a:endParaRPr lang="en-US"/>
          </a:p>
        </p:txBody>
      </p:sp>
      <p:sp>
        <p:nvSpPr>
          <p:cNvPr id="6" name="Footer Placeholder 5">
            <a:extLst>
              <a:ext uri="{FF2B5EF4-FFF2-40B4-BE49-F238E27FC236}">
                <a16:creationId xmlns:a16="http://schemas.microsoft.com/office/drawing/2014/main" id="{51CB5FC6-6EA8-157A-7501-4BDA8224C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05043-851A-F8A2-DCE5-23E391FE9118}"/>
              </a:ext>
            </a:extLst>
          </p:cNvPr>
          <p:cNvSpPr>
            <a:spLocks noGrp="1"/>
          </p:cNvSpPr>
          <p:nvPr>
            <p:ph type="sldNum" sz="quarter" idx="12"/>
          </p:nvPr>
        </p:nvSpPr>
        <p:spPr/>
        <p:txBody>
          <a:bodyPr/>
          <a:lstStyle/>
          <a:p>
            <a:fld id="{4D677C3B-6B1B-492A-B5FF-C6F641ABA279}" type="slidenum">
              <a:rPr lang="en-US" smtClean="0"/>
              <a:t>‹#›</a:t>
            </a:fld>
            <a:endParaRPr lang="en-US"/>
          </a:p>
        </p:txBody>
      </p:sp>
    </p:spTree>
    <p:extLst>
      <p:ext uri="{BB962C8B-B14F-4D97-AF65-F5344CB8AC3E}">
        <p14:creationId xmlns:p14="http://schemas.microsoft.com/office/powerpoint/2010/main" val="121474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CAFE9D-07C3-FBE6-1B8D-09AD5BF2D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8EB20-2920-A0EC-1C62-45F80FC8E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18B48-6AEF-C4E5-8B4D-EF297EE772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9618A-82B5-483A-BA4F-11F05A066A06}" type="datetimeFigureOut">
              <a:rPr lang="en-US" smtClean="0"/>
              <a:t>9/14/2024</a:t>
            </a:fld>
            <a:endParaRPr lang="en-US"/>
          </a:p>
        </p:txBody>
      </p:sp>
      <p:sp>
        <p:nvSpPr>
          <p:cNvPr id="5" name="Footer Placeholder 4">
            <a:extLst>
              <a:ext uri="{FF2B5EF4-FFF2-40B4-BE49-F238E27FC236}">
                <a16:creationId xmlns:a16="http://schemas.microsoft.com/office/drawing/2014/main" id="{29A01EA4-B63A-E684-7E61-2D96A3A4E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9C7124-15CB-010A-2582-C1C12D0B4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77C3B-6B1B-492A-B5FF-C6F641ABA279}" type="slidenum">
              <a:rPr lang="en-US" smtClean="0"/>
              <a:t>‹#›</a:t>
            </a:fld>
            <a:endParaRPr lang="en-US"/>
          </a:p>
        </p:txBody>
      </p:sp>
    </p:spTree>
    <p:extLst>
      <p:ext uri="{BB962C8B-B14F-4D97-AF65-F5344CB8AC3E}">
        <p14:creationId xmlns:p14="http://schemas.microsoft.com/office/powerpoint/2010/main" val="1786440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2532-2281-AC9A-F8AC-BEE48472998D}"/>
              </a:ext>
            </a:extLst>
          </p:cNvPr>
          <p:cNvSpPr>
            <a:spLocks noGrp="1"/>
          </p:cNvSpPr>
          <p:nvPr>
            <p:ph type="ctrTitle"/>
          </p:nvPr>
        </p:nvSpPr>
        <p:spPr>
          <a:xfrm>
            <a:off x="1732738" y="1164508"/>
            <a:ext cx="9658350" cy="619126"/>
          </a:xfrm>
        </p:spPr>
        <p:txBody>
          <a:bodyPr>
            <a:noAutofit/>
          </a:bodyPr>
          <a:lstStyle/>
          <a:p>
            <a:pPr marL="0" marR="0" algn="just" rtl="1">
              <a:lnSpc>
                <a:spcPct val="107000"/>
              </a:lnSpc>
              <a:spcBef>
                <a:spcPts val="0"/>
              </a:spcBef>
              <a:spcAft>
                <a:spcPts val="800"/>
              </a:spcAft>
            </a:pPr>
            <a:r>
              <a:rPr lang="fa-IR"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از سری گزارشات </a:t>
            </a:r>
            <a:r>
              <a:rPr lang="fa-IR" sz="2400" b="1" kern="100" dirty="0">
                <a:solidFill>
                  <a:schemeClr val="tx1"/>
                </a:solidFill>
                <a:latin typeface="Calibri" panose="020F0502020204030204" pitchFamily="34" charset="0"/>
                <a:ea typeface="Calibri" panose="020F0502020204030204" pitchFamily="34" charset="0"/>
                <a:cs typeface="B Nazanin" panose="00000400000000000000" pitchFamily="2" charset="-78"/>
              </a:rPr>
              <a:t>نتایج </a:t>
            </a:r>
            <a:r>
              <a:rPr lang="fa-IR"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تحقیقات مربوط به تغییر</a:t>
            </a:r>
            <a:r>
              <a:rPr lang="fa-IR" sz="2400" b="1" kern="100" dirty="0">
                <a:latin typeface="Calibri" panose="020F0502020204030204" pitchFamily="34" charset="0"/>
                <a:ea typeface="Calibri" panose="020F0502020204030204" pitchFamily="34" charset="0"/>
                <a:cs typeface="B Nazanin" panose="00000400000000000000" pitchFamily="2" charset="-78"/>
              </a:rPr>
              <a:t> </a:t>
            </a:r>
            <a:r>
              <a:rPr lang="fa-IR"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اقلیم و سلامت</a:t>
            </a:r>
            <a:endParaRPr lang="en-US" sz="7200" b="1" dirty="0">
              <a:solidFill>
                <a:schemeClr val="tx1"/>
              </a:solidFill>
              <a:cs typeface="B Nazanin" panose="00000400000000000000" pitchFamily="2" charset="-78"/>
            </a:endParaRPr>
          </a:p>
        </p:txBody>
      </p:sp>
      <p:sp>
        <p:nvSpPr>
          <p:cNvPr id="5" name="TextBox 4">
            <a:extLst>
              <a:ext uri="{FF2B5EF4-FFF2-40B4-BE49-F238E27FC236}">
                <a16:creationId xmlns:a16="http://schemas.microsoft.com/office/drawing/2014/main" id="{CA18D798-3FAC-C1F6-1218-387C0AE3BF58}"/>
              </a:ext>
            </a:extLst>
          </p:cNvPr>
          <p:cNvSpPr txBox="1"/>
          <p:nvPr/>
        </p:nvSpPr>
        <p:spPr>
          <a:xfrm>
            <a:off x="4802627" y="2277172"/>
            <a:ext cx="6096000" cy="4247317"/>
          </a:xfrm>
          <a:prstGeom prst="rect">
            <a:avLst/>
          </a:prstGeom>
          <a:noFill/>
        </p:spPr>
        <p:txBody>
          <a:bodyPr wrap="square">
            <a:spAutoFit/>
          </a:bodyPr>
          <a:lstStyle/>
          <a:p>
            <a:pPr algn="r"/>
            <a:r>
              <a:rPr lang="fa-IR" sz="1800" b="1" kern="100" dirty="0">
                <a:effectLst/>
                <a:latin typeface="Calibri" panose="020F0502020204030204" pitchFamily="34" charset="0"/>
                <a:ea typeface="Calibri" panose="020F0502020204030204" pitchFamily="34" charset="0"/>
                <a:cs typeface="B Nazanin" panose="00000400000000000000" pitchFamily="2" charset="-78"/>
              </a:rPr>
              <a:t>کاری از: </a:t>
            </a: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b="1" kern="100" dirty="0">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b="1" kern="100" dirty="0">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b="1" kern="100" dirty="0">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b="1" kern="100" dirty="0">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en-US" b="1" kern="100" dirty="0">
              <a:latin typeface="Calibri" panose="020F0502020204030204" pitchFamily="34" charset="0"/>
              <a:ea typeface="Calibri" panose="020F0502020204030204" pitchFamily="34" charset="0"/>
              <a:cs typeface="B Nazanin" panose="00000400000000000000" pitchFamily="2" charset="-78"/>
            </a:endParaRPr>
          </a:p>
          <a:p>
            <a:pPr algn="r"/>
            <a:endParaRPr lang="en-US" sz="1800" b="1" kern="100" dirty="0">
              <a:effectLst/>
              <a:latin typeface="Calibri" panose="020F0502020204030204" pitchFamily="34" charset="0"/>
              <a:ea typeface="Calibri" panose="020F0502020204030204" pitchFamily="34" charset="0"/>
              <a:cs typeface="B Nazanin" panose="00000400000000000000" pitchFamily="2" charset="-78"/>
            </a:endParaRPr>
          </a:p>
          <a:p>
            <a:pPr algn="r"/>
            <a:r>
              <a:rPr lang="fa-IR" sz="1800" b="1" kern="100" dirty="0">
                <a:effectLst/>
                <a:latin typeface="Calibri" panose="020F0502020204030204" pitchFamily="34" charset="0"/>
                <a:ea typeface="Calibri" panose="020F0502020204030204" pitchFamily="34" charset="0"/>
                <a:cs typeface="B Nazanin" panose="00000400000000000000" pitchFamily="2" charset="-78"/>
              </a:rPr>
              <a:t>دانشگاه علوم پزشکی کردستان</a:t>
            </a:r>
            <a:endParaRPr lang="en-US" dirty="0"/>
          </a:p>
        </p:txBody>
      </p:sp>
      <p:sp>
        <p:nvSpPr>
          <p:cNvPr id="4" name="Title 1">
            <a:extLst>
              <a:ext uri="{FF2B5EF4-FFF2-40B4-BE49-F238E27FC236}">
                <a16:creationId xmlns:a16="http://schemas.microsoft.com/office/drawing/2014/main" id="{5B1F5792-D782-FEB7-E585-B88659C73772}"/>
              </a:ext>
            </a:extLst>
          </p:cNvPr>
          <p:cNvSpPr txBox="1">
            <a:spLocks/>
          </p:cNvSpPr>
          <p:nvPr/>
        </p:nvSpPr>
        <p:spPr>
          <a:xfrm>
            <a:off x="1829205" y="421540"/>
            <a:ext cx="9658350" cy="6191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rtl="1">
              <a:lnSpc>
                <a:spcPct val="107000"/>
              </a:lnSpc>
              <a:spcBef>
                <a:spcPts val="0"/>
              </a:spcBef>
              <a:spcAft>
                <a:spcPts val="800"/>
              </a:spcAft>
            </a:pPr>
            <a:r>
              <a:rPr lang="fa-IR" sz="2400" b="1" kern="100" dirty="0">
                <a:latin typeface="Calibri" panose="020F0502020204030204" pitchFamily="34" charset="0"/>
                <a:cs typeface="B Nazanin" panose="00000400000000000000" pitchFamily="2" charset="-78"/>
              </a:rPr>
              <a:t>خبرنامه ی شماره 2</a:t>
            </a:r>
            <a:endParaRPr lang="en-US" sz="7200" b="1" dirty="0">
              <a:cs typeface="B Nazanin" panose="00000400000000000000" pitchFamily="2" charset="-78"/>
            </a:endParaRPr>
          </a:p>
        </p:txBody>
      </p:sp>
      <p:pic>
        <p:nvPicPr>
          <p:cNvPr id="7" name="Picture 6">
            <a:extLst>
              <a:ext uri="{FF2B5EF4-FFF2-40B4-BE49-F238E27FC236}">
                <a16:creationId xmlns:a16="http://schemas.microsoft.com/office/drawing/2014/main" id="{CC9C77D9-BDEF-D7AE-DA8E-6FBC2A96FB23}"/>
              </a:ext>
            </a:extLst>
          </p:cNvPr>
          <p:cNvPicPr>
            <a:picLocks noChangeAspect="1"/>
          </p:cNvPicPr>
          <p:nvPr/>
        </p:nvPicPr>
        <p:blipFill>
          <a:blip r:embed="rId4"/>
          <a:stretch>
            <a:fillRect/>
          </a:stretch>
        </p:blipFill>
        <p:spPr>
          <a:xfrm>
            <a:off x="204281" y="2188723"/>
            <a:ext cx="9805481" cy="3563567"/>
          </a:xfrm>
          <a:prstGeom prst="rect">
            <a:avLst/>
          </a:prstGeom>
        </p:spPr>
      </p:pic>
      <p:pic>
        <p:nvPicPr>
          <p:cNvPr id="3" name="XWorld-S2">
            <a:hlinkClick r:id="" action="ppaction://media"/>
            <a:extLst>
              <a:ext uri="{FF2B5EF4-FFF2-40B4-BE49-F238E27FC236}">
                <a16:creationId xmlns:a16="http://schemas.microsoft.com/office/drawing/2014/main" id="{B4368BC4-B1F1-CBA0-C259-F65A66E2A8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44546" y="334321"/>
            <a:ext cx="487363" cy="487363"/>
          </a:xfrm>
          <a:prstGeom prst="rect">
            <a:avLst/>
          </a:prstGeom>
        </p:spPr>
      </p:pic>
    </p:spTree>
    <p:extLst>
      <p:ext uri="{BB962C8B-B14F-4D97-AF65-F5344CB8AC3E}">
        <p14:creationId xmlns:p14="http://schemas.microsoft.com/office/powerpoint/2010/main" val="310782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1A672-6F0D-C2F6-00AE-068282751F82}"/>
              </a:ext>
            </a:extLst>
          </p:cNvPr>
          <p:cNvSpPr>
            <a:spLocks noGrp="1"/>
          </p:cNvSpPr>
          <p:nvPr>
            <p:ph idx="1"/>
          </p:nvPr>
        </p:nvSpPr>
        <p:spPr>
          <a:xfrm>
            <a:off x="838200" y="1669982"/>
            <a:ext cx="10515600" cy="4351338"/>
          </a:xfrm>
        </p:spPr>
        <p:txBody>
          <a:bodyPr/>
          <a:lstStyle/>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میان</a:t>
            </a:r>
            <a:r>
              <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سناریوها، این سناریوهای مربوط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به انتشار گازها یا </a:t>
            </a:r>
            <a:r>
              <a:rPr lang="en-US"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RCP</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ها </a:t>
            </a:r>
            <a:r>
              <a:rPr lang="fa-IR" sz="20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سناریوی سازگاری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بود که به وضوح بر اندازه اثر و عدم قطعیت آنها تأثیر گذاشت. </a:t>
            </a: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برآوردها و عدم قطعیت آنها تقریباً بین سناریوهای تغییر </a:t>
            </a:r>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جمعیت مشابه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بود. </a:t>
            </a:r>
            <a:endParaRPr lang="fa-IR" sz="1800" kern="100" dirty="0">
              <a:solidFill>
                <a:schemeClr val="tx1"/>
              </a:solidFill>
              <a:effectLst/>
              <a:latin typeface="Arial" panose="020B0604020202020204" pitchFamily="34" charset="0"/>
              <a:ea typeface="Calibri" panose="020F0502020204030204" pitchFamily="34" charset="0"/>
              <a:cs typeface="B Nazanin" panose="00000400000000000000" pitchFamily="2" charset="-78"/>
            </a:endParaRPr>
          </a:p>
          <a:p>
            <a:pPr algn="just" rtl="1"/>
            <a:endParaRPr lang="en-US"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اهواز و ایلام</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نتایج داده‌های ایستگاهی نشان داد که گرما به‌طور فزاینده‌ای بر مرگ‌ومیر اثر مخرب دارد، در حالی که اثر سرما کم یا محافظت کننده بود. </a:t>
            </a: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یک یافته مهم در ایلام این بود که تفاوت قابل توجهی در تأثیر سناریوهای سازگاری و عدم سازگاری با تغییر اقلیم وجود داشت. به عنوان مثال، در صورت عدم سازگاری، درصد مرگ و میر منتسب به گرما تحت </a:t>
            </a:r>
            <a:r>
              <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RCP8.5</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تقریباً 0.2٪ بود ، در حالی که با وجود سازگاری به میزان 30 درصد این عدد به زیر 0.1٪ خواهد رسید.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
        <p:nvSpPr>
          <p:cNvPr id="9" name="Title 1">
            <a:extLst>
              <a:ext uri="{FF2B5EF4-FFF2-40B4-BE49-F238E27FC236}">
                <a16:creationId xmlns:a16="http://schemas.microsoft.com/office/drawing/2014/main" id="{E8AE8A41-C9B4-3C4B-6391-9529A5ED7BB5}"/>
              </a:ext>
            </a:extLst>
          </p:cNvPr>
          <p:cNvSpPr>
            <a:spLocks noGrp="1"/>
          </p:cNvSpPr>
          <p:nvPr>
            <p:ph type="title"/>
          </p:nvPr>
        </p:nvSpPr>
        <p:spPr>
          <a:xfrm>
            <a:off x="838200" y="365126"/>
            <a:ext cx="10515600" cy="743828"/>
          </a:xfrm>
        </p:spPr>
        <p:txBody>
          <a:bodyPr vert="horz" lIns="91440" tIns="45720" rIns="91440" bIns="45720" rtlCol="0" anchor="ctr">
            <a:normAutofit/>
          </a:bodyPr>
          <a:lstStyle/>
          <a:p>
            <a:pPr algn="just" rtl="1"/>
            <a:r>
              <a:rPr lang="fa-IR" sz="3600" dirty="0">
                <a:cs typeface="B Nazanin" panose="00000400000000000000" pitchFamily="2" charset="-78"/>
              </a:rPr>
              <a:t>نتایج مطالعه   ادامه...</a:t>
            </a:r>
            <a:endParaRPr lang="en-US" sz="3600" dirty="0">
              <a:cs typeface="B Nazanin" panose="00000400000000000000" pitchFamily="2" charset="-78"/>
            </a:endParaRPr>
          </a:p>
        </p:txBody>
      </p:sp>
    </p:spTree>
    <p:extLst>
      <p:ext uri="{BB962C8B-B14F-4D97-AF65-F5344CB8AC3E}">
        <p14:creationId xmlns:p14="http://schemas.microsoft.com/office/powerpoint/2010/main" val="3735463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2" presetClass="entr" presetSubtype="4" fill="hold" nodeType="afterEffect">
                                  <p:stCondLst>
                                    <p:cond delay="3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2000"/>
                            </p:stCondLst>
                            <p:childTnLst>
                              <p:par>
                                <p:cTn id="23" presetID="2" presetClass="entr" presetSubtype="4" fill="hold" nodeType="afterEffect">
                                  <p:stCondLst>
                                    <p:cond delay="3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0"/>
                            </p:stCondLst>
                            <p:childTnLst>
                              <p:par>
                                <p:cTn id="28" presetID="2" presetClass="entr" presetSubtype="4" fill="hold" nodeType="afterEffect">
                                  <p:stCondLst>
                                    <p:cond delay="200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1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1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8AE3-D387-573C-6C1B-E83E7A062488}"/>
              </a:ext>
            </a:extLst>
          </p:cNvPr>
          <p:cNvSpPr>
            <a:spLocks noGrp="1"/>
          </p:cNvSpPr>
          <p:nvPr>
            <p:ph type="title"/>
          </p:nvPr>
        </p:nvSpPr>
        <p:spPr>
          <a:xfrm>
            <a:off x="838199" y="365125"/>
            <a:ext cx="10753725" cy="1325563"/>
          </a:xfrm>
        </p:spPr>
        <p:txBody>
          <a:bodyPr>
            <a:noAutofit/>
          </a:bodyPr>
          <a:lstStyle/>
          <a:p>
            <a:pPr algn="just" rtl="1"/>
            <a:r>
              <a:rPr lang="fa-IR" sz="2000" b="1" dirty="0">
                <a:solidFill>
                  <a:schemeClr val="tx1"/>
                </a:solidFill>
                <a:cs typeface="B Nazanin" panose="00000400000000000000" pitchFamily="2" charset="-78"/>
              </a:rPr>
              <a:t>درصد مرگ و میر منتسب به سرما، گرما و کل دمای هوا در </a:t>
            </a:r>
            <a:r>
              <a:rPr lang="fa-IR" sz="2000" b="1" dirty="0">
                <a:solidFill>
                  <a:srgbClr val="C00000"/>
                </a:solidFill>
                <a:cs typeface="B Nazanin" panose="00000400000000000000" pitchFamily="2" charset="-78"/>
              </a:rPr>
              <a:t>شهرستان ایلام </a:t>
            </a:r>
            <a:r>
              <a:rPr lang="fa-IR" sz="2000" b="1" dirty="0">
                <a:solidFill>
                  <a:schemeClr val="tx1"/>
                </a:solidFill>
                <a:cs typeface="B Nazanin" panose="00000400000000000000" pitchFamily="2" charset="-78"/>
              </a:rPr>
              <a:t>به تفکیک انواع سناریوهای انتشار گازها(</a:t>
            </a:r>
            <a:r>
              <a:rPr lang="en-US" sz="2000" b="1" dirty="0">
                <a:solidFill>
                  <a:schemeClr val="tx1"/>
                </a:solidFill>
                <a:cs typeface="B Nazanin" panose="00000400000000000000" pitchFamily="2" charset="-78"/>
              </a:rPr>
              <a:t>RCPs</a:t>
            </a:r>
            <a:r>
              <a:rPr lang="fa-IR" sz="2000" b="1" dirty="0">
                <a:solidFill>
                  <a:schemeClr val="tx1"/>
                </a:solidFill>
                <a:cs typeface="B Nazanin" panose="00000400000000000000" pitchFamily="2" charset="-78"/>
              </a:rPr>
              <a:t>) و سازگاری با تغییر اقلیم : </a:t>
            </a:r>
            <a:r>
              <a:rPr lang="fa-IR" sz="2000" b="1" dirty="0">
                <a:solidFill>
                  <a:schemeClr val="accent1"/>
                </a:solidFill>
                <a:cs typeface="B Nazanin" panose="00000400000000000000" pitchFamily="2" charset="-78"/>
              </a:rPr>
              <a:t>نتایج مربوط به داده</a:t>
            </a:r>
            <a:r>
              <a:rPr lang="en-US" sz="2000" b="1" dirty="0">
                <a:solidFill>
                  <a:schemeClr val="accent1"/>
                </a:solidFill>
                <a:cs typeface="B Nazanin" panose="00000400000000000000" pitchFamily="2" charset="-78"/>
              </a:rPr>
              <a:t> </a:t>
            </a:r>
            <a:r>
              <a:rPr lang="fa-IR" sz="2000" b="1" dirty="0">
                <a:solidFill>
                  <a:schemeClr val="accent1"/>
                </a:solidFill>
                <a:cs typeface="B Nazanin" panose="00000400000000000000" pitchFamily="2" charset="-78"/>
              </a:rPr>
              <a:t>های ایستگاه هواشناسی(</a:t>
            </a:r>
            <a:r>
              <a:rPr lang="en-US" sz="2000" b="1" dirty="0">
                <a:solidFill>
                  <a:schemeClr val="accent1"/>
                </a:solidFill>
                <a:cs typeface="B Nazanin" panose="00000400000000000000" pitchFamily="2" charset="-78"/>
              </a:rPr>
              <a:t>a</a:t>
            </a:r>
            <a:r>
              <a:rPr lang="fa-IR" sz="2000" b="1" dirty="0">
                <a:solidFill>
                  <a:schemeClr val="accent1"/>
                </a:solidFill>
                <a:cs typeface="B Nazanin" panose="00000400000000000000" pitchFamily="2" charset="-78"/>
              </a:rPr>
              <a:t>) </a:t>
            </a:r>
            <a:r>
              <a:rPr lang="fa-IR" sz="2000" b="1" dirty="0">
                <a:solidFill>
                  <a:schemeClr val="tx1"/>
                </a:solidFill>
                <a:cs typeface="B Nazanin" panose="00000400000000000000" pitchFamily="2" charset="-78"/>
              </a:rPr>
              <a:t>و </a:t>
            </a:r>
            <a:r>
              <a:rPr lang="fa-IR" sz="2000" b="1" dirty="0">
                <a:solidFill>
                  <a:schemeClr val="tx2">
                    <a:lumMod val="75000"/>
                  </a:schemeClr>
                </a:solidFill>
                <a:cs typeface="B Nazanin" panose="00000400000000000000" pitchFamily="2" charset="-78"/>
              </a:rPr>
              <a:t>داده های برآورد شده مبتنی بر ماهواره(</a:t>
            </a:r>
            <a:r>
              <a:rPr lang="en-US" sz="2000" b="1" dirty="0">
                <a:solidFill>
                  <a:schemeClr val="tx2">
                    <a:lumMod val="75000"/>
                  </a:schemeClr>
                </a:solidFill>
                <a:cs typeface="B Nazanin" panose="00000400000000000000" pitchFamily="2" charset="-78"/>
              </a:rPr>
              <a:t>b</a:t>
            </a:r>
            <a:r>
              <a:rPr lang="fa-IR" sz="2000" b="1" dirty="0">
                <a:solidFill>
                  <a:schemeClr val="tx2">
                    <a:lumMod val="75000"/>
                  </a:schemeClr>
                </a:solidFill>
                <a:cs typeface="B Nazanin" panose="00000400000000000000" pitchFamily="2" charset="-78"/>
              </a:rPr>
              <a:t>)</a:t>
            </a:r>
            <a:endParaRPr lang="en-US" sz="2000" dirty="0">
              <a:solidFill>
                <a:schemeClr val="tx2">
                  <a:lumMod val="75000"/>
                </a:schemeClr>
              </a:solidFill>
              <a:cs typeface="B Nazanin" panose="00000400000000000000" pitchFamily="2" charset="-78"/>
            </a:endParaRPr>
          </a:p>
        </p:txBody>
      </p:sp>
      <p:pic>
        <p:nvPicPr>
          <p:cNvPr id="4" name="Content Placeholder 3">
            <a:extLst>
              <a:ext uri="{FF2B5EF4-FFF2-40B4-BE49-F238E27FC236}">
                <a16:creationId xmlns:a16="http://schemas.microsoft.com/office/drawing/2014/main" id="{0B5C28A9-5CA0-C48F-669B-B830337FE3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 y="1825625"/>
            <a:ext cx="10010775" cy="4667250"/>
          </a:xfrm>
          <a:prstGeom prst="rect">
            <a:avLst/>
          </a:prstGeom>
          <a:noFill/>
        </p:spPr>
      </p:pic>
      <p:sp>
        <p:nvSpPr>
          <p:cNvPr id="5" name="Rectangle 4">
            <a:extLst>
              <a:ext uri="{FF2B5EF4-FFF2-40B4-BE49-F238E27FC236}">
                <a16:creationId xmlns:a16="http://schemas.microsoft.com/office/drawing/2014/main" id="{4A865488-8BC7-EC3E-7851-09BF6CE308D1}"/>
              </a:ext>
            </a:extLst>
          </p:cNvPr>
          <p:cNvSpPr/>
          <p:nvPr/>
        </p:nvSpPr>
        <p:spPr>
          <a:xfrm>
            <a:off x="10401300" y="2866232"/>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نتایج سناریوی سازگاری</a:t>
            </a:r>
            <a:endParaRPr lang="en-US" sz="1200" b="1" dirty="0">
              <a:solidFill>
                <a:schemeClr val="tx1"/>
              </a:solidFill>
              <a:cs typeface="B Nazanin" panose="00000400000000000000" pitchFamily="2" charset="-78"/>
            </a:endParaRPr>
          </a:p>
        </p:txBody>
      </p:sp>
      <p:sp>
        <p:nvSpPr>
          <p:cNvPr id="6" name="Rectangle 5">
            <a:extLst>
              <a:ext uri="{FF2B5EF4-FFF2-40B4-BE49-F238E27FC236}">
                <a16:creationId xmlns:a16="http://schemas.microsoft.com/office/drawing/2014/main" id="{D483266B-EF60-F2B5-C904-533A9614ED8C}"/>
              </a:ext>
            </a:extLst>
          </p:cNvPr>
          <p:cNvSpPr/>
          <p:nvPr/>
        </p:nvSpPr>
        <p:spPr>
          <a:xfrm>
            <a:off x="10429875" y="4159250"/>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نتایج سناریوی عدم سازگاری</a:t>
            </a:r>
            <a:endParaRPr lang="en-US" sz="1200" b="1" dirty="0">
              <a:solidFill>
                <a:schemeClr val="tx1"/>
              </a:solidFill>
              <a:cs typeface="B Nazanin" panose="00000400000000000000" pitchFamily="2" charset="-78"/>
            </a:endParaRPr>
          </a:p>
        </p:txBody>
      </p:sp>
      <p:cxnSp>
        <p:nvCxnSpPr>
          <p:cNvPr id="8" name="Straight Arrow Connector 7">
            <a:extLst>
              <a:ext uri="{FF2B5EF4-FFF2-40B4-BE49-F238E27FC236}">
                <a16:creationId xmlns:a16="http://schemas.microsoft.com/office/drawing/2014/main" id="{84C9E1D9-181D-8215-CE54-9D901E6D886D}"/>
              </a:ext>
            </a:extLst>
          </p:cNvPr>
          <p:cNvCxnSpPr>
            <a:stCxn id="5" idx="1"/>
          </p:cNvCxnSpPr>
          <p:nvPr/>
        </p:nvCxnSpPr>
        <p:spPr>
          <a:xfrm flipH="1" flipV="1">
            <a:off x="9220200" y="2705100"/>
            <a:ext cx="1181100" cy="608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EC1DEB-99F9-4DE4-74B8-2D59181CEA0E}"/>
              </a:ext>
            </a:extLst>
          </p:cNvPr>
          <p:cNvCxnSpPr>
            <a:stCxn id="5" idx="1"/>
          </p:cNvCxnSpPr>
          <p:nvPr/>
        </p:nvCxnSpPr>
        <p:spPr>
          <a:xfrm flipH="1">
            <a:off x="9172575" y="3313907"/>
            <a:ext cx="1228725" cy="1508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742A58-8D6F-99E3-4BF3-AFA6D7AD9A4A}"/>
              </a:ext>
            </a:extLst>
          </p:cNvPr>
          <p:cNvCxnSpPr>
            <a:stCxn id="6" idx="1"/>
          </p:cNvCxnSpPr>
          <p:nvPr/>
        </p:nvCxnSpPr>
        <p:spPr>
          <a:xfrm flipH="1" flipV="1">
            <a:off x="9220200" y="3429000"/>
            <a:ext cx="1209675" cy="1177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724913-C63C-E82F-4E41-7F8CDDFF7DEE}"/>
              </a:ext>
            </a:extLst>
          </p:cNvPr>
          <p:cNvCxnSpPr>
            <a:stCxn id="6" idx="1"/>
          </p:cNvCxnSpPr>
          <p:nvPr/>
        </p:nvCxnSpPr>
        <p:spPr>
          <a:xfrm flipH="1">
            <a:off x="9220200" y="4606925"/>
            <a:ext cx="1209675" cy="946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342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40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40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4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40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82C08-D442-B61F-B84F-EB71D6A34C26}"/>
              </a:ext>
            </a:extLst>
          </p:cNvPr>
          <p:cNvSpPr>
            <a:spLocks noGrp="1"/>
          </p:cNvSpPr>
          <p:nvPr>
            <p:ph idx="1"/>
          </p:nvPr>
        </p:nvSpPr>
        <p:spPr/>
        <p:txBody>
          <a:bodyPr/>
          <a:lstStyle/>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برخلاف اهواز و ایلام، در سه شهر دیگر واقع در غرب و شمال غرب، تأثیر نامطلوب گرما عمدتاً بر اساس داده های حاصل از ماهواره مشاهده شد. هرچند در شمالی‌ترین شهر (ارومیه) هم بر اساس داده‌های ایستگاه و هم بر اساس داده‌های ماهواره، تأثیر نامطلوب گرما مشهود بود.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
        <p:nvSpPr>
          <p:cNvPr id="4" name="Title 1">
            <a:extLst>
              <a:ext uri="{FF2B5EF4-FFF2-40B4-BE49-F238E27FC236}">
                <a16:creationId xmlns:a16="http://schemas.microsoft.com/office/drawing/2014/main" id="{FDE5B1F1-4393-8534-DA32-2DD125324B07}"/>
              </a:ext>
            </a:extLst>
          </p:cNvPr>
          <p:cNvSpPr>
            <a:spLocks noGrp="1"/>
          </p:cNvSpPr>
          <p:nvPr>
            <p:ph type="title"/>
          </p:nvPr>
        </p:nvSpPr>
        <p:spPr>
          <a:xfrm>
            <a:off x="838200" y="365126"/>
            <a:ext cx="10515600" cy="743828"/>
          </a:xfrm>
        </p:spPr>
        <p:txBody>
          <a:bodyPr vert="horz" lIns="91440" tIns="45720" rIns="91440" bIns="45720" rtlCol="0" anchor="ctr">
            <a:normAutofit/>
          </a:bodyPr>
          <a:lstStyle/>
          <a:p>
            <a:pPr algn="just" rtl="1"/>
            <a:r>
              <a:rPr lang="fa-IR" sz="3600" dirty="0">
                <a:cs typeface="B Nazanin" panose="00000400000000000000" pitchFamily="2" charset="-78"/>
              </a:rPr>
              <a:t>نتایج مطالعه   ادامه...</a:t>
            </a:r>
            <a:endParaRPr lang="en-US" sz="3600" dirty="0">
              <a:cs typeface="B Nazanin" panose="00000400000000000000" pitchFamily="2" charset="-78"/>
            </a:endParaRPr>
          </a:p>
        </p:txBody>
      </p:sp>
    </p:spTree>
    <p:extLst>
      <p:ext uri="{BB962C8B-B14F-4D97-AF65-F5344CB8AC3E}">
        <p14:creationId xmlns:p14="http://schemas.microsoft.com/office/powerpoint/2010/main" val="30732417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8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8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EAC9-7D7A-A8D8-96D3-78E9A91F993E}"/>
              </a:ext>
            </a:extLst>
          </p:cNvPr>
          <p:cNvSpPr>
            <a:spLocks noGrp="1"/>
          </p:cNvSpPr>
          <p:nvPr>
            <p:ph type="title"/>
          </p:nvPr>
        </p:nvSpPr>
        <p:spPr>
          <a:xfrm>
            <a:off x="838200" y="365126"/>
            <a:ext cx="10515600" cy="918926"/>
          </a:xfrm>
        </p:spPr>
        <p:txBody>
          <a:bodyPr/>
          <a:lstStyle/>
          <a:p>
            <a:pPr algn="just" rtl="1"/>
            <a:r>
              <a:rPr lang="fa-IR" dirty="0">
                <a:solidFill>
                  <a:srgbClr val="002060"/>
                </a:solidFill>
                <a:cs typeface="B Nazanin" panose="00000400000000000000" pitchFamily="2" charset="-78"/>
              </a:rPr>
              <a:t>نتیجه گیری</a:t>
            </a:r>
            <a:endParaRPr lang="en-US" dirty="0">
              <a:solidFill>
                <a:srgbClr val="002060"/>
              </a:solidFill>
              <a:cs typeface="B Nazanin" panose="00000400000000000000" pitchFamily="2" charset="-78"/>
            </a:endParaRPr>
          </a:p>
        </p:txBody>
      </p:sp>
      <p:sp>
        <p:nvSpPr>
          <p:cNvPr id="3" name="Content Placeholder 2">
            <a:extLst>
              <a:ext uri="{FF2B5EF4-FFF2-40B4-BE49-F238E27FC236}">
                <a16:creationId xmlns:a16="http://schemas.microsoft.com/office/drawing/2014/main" id="{11DFEF7B-CCAA-56B5-A5FC-0383694AFA54}"/>
              </a:ext>
            </a:extLst>
          </p:cNvPr>
          <p:cNvSpPr>
            <a:spLocks noGrp="1"/>
          </p:cNvSpPr>
          <p:nvPr>
            <p:ph idx="1"/>
          </p:nvPr>
        </p:nvSpPr>
        <p:spPr/>
        <p:txBody>
          <a:bodyPr/>
          <a:lstStyle/>
          <a:p>
            <a:pPr algn="just" rtl="1"/>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یافته‌های این مطالعه می‌تواند برای گروه‌های مختلف شامل </a:t>
            </a:r>
            <a:r>
              <a:rPr lang="ar-SA" sz="24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محققین</a:t>
            </a:r>
            <a:r>
              <a:rPr lang="ar-SA"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2400" b="1" kern="100" dirty="0">
                <a:solidFill>
                  <a:schemeClr val="accent2"/>
                </a:solidFill>
                <a:effectLst/>
                <a:latin typeface="Calibri" panose="020F0502020204030204" pitchFamily="34" charset="0"/>
                <a:ea typeface="Calibri" panose="020F0502020204030204" pitchFamily="34" charset="0"/>
                <a:cs typeface="B Nazanin" panose="00000400000000000000" pitchFamily="2" charset="-78"/>
              </a:rPr>
              <a:t>سیاستگزاران</a:t>
            </a:r>
            <a:r>
              <a:rPr lang="ar-SA"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و </a:t>
            </a:r>
            <a:r>
              <a:rPr lang="ar-SA" sz="2400" b="1"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مردم</a:t>
            </a:r>
            <a:r>
              <a:rPr lang="ar-SA" sz="24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اهمیت زیادی داشته باشد. </a:t>
            </a:r>
            <a:endPar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000" b="1" kern="100" dirty="0">
                <a:solidFill>
                  <a:schemeClr val="accent1"/>
                </a:solidFill>
                <a:effectLst/>
                <a:latin typeface="Calibri" panose="020F0502020204030204" pitchFamily="34" charset="0"/>
                <a:ea typeface="Calibri" panose="020F0502020204030204" pitchFamily="34" charset="0"/>
                <a:cs typeface="B Nazanin" panose="00000400000000000000" pitchFamily="2" charset="-78"/>
              </a:rPr>
              <a:t>برای محققان</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این تحقیق نشان داد که تفاوت‌های قابل توجهی بین</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نتایج</a:t>
            </a:r>
            <a:r>
              <a:rPr lang="ar-SA"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داده‌های ایستگاهی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داده­های مبتنی بر ماهواره(</a:t>
            </a:r>
            <a:r>
              <a:rPr lang="en-US"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LST</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وجود دارد که می‌تواند در آینده­پژوهی اثرات تغییر اقلیم بر مرگ و میر مورد توجه قرار گیرد. </a:t>
            </a:r>
            <a:endPar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با توجه به نتایج هر دو مجموعه داده، </a:t>
            </a:r>
            <a:r>
              <a:rPr lang="ar-SA" sz="2000" b="1" kern="100" dirty="0">
                <a:solidFill>
                  <a:schemeClr val="accent2"/>
                </a:solidFill>
                <a:effectLst/>
                <a:latin typeface="Calibri" panose="020F0502020204030204" pitchFamily="34" charset="0"/>
                <a:ea typeface="Calibri" panose="020F0502020204030204" pitchFamily="34" charset="0"/>
                <a:cs typeface="B Nazanin" panose="00000400000000000000" pitchFamily="2" charset="-78"/>
              </a:rPr>
              <a:t>به سیاست‌گ</a:t>
            </a:r>
            <a:r>
              <a:rPr lang="fa-IR" sz="2000" b="1" kern="100" dirty="0">
                <a:solidFill>
                  <a:schemeClr val="accent2"/>
                </a:solidFill>
                <a:effectLst/>
                <a:latin typeface="Calibri" panose="020F0502020204030204" pitchFamily="34" charset="0"/>
                <a:ea typeface="Calibri" panose="020F0502020204030204" pitchFamily="34" charset="0"/>
                <a:cs typeface="B Nazanin" panose="00000400000000000000" pitchFamily="2" charset="-78"/>
              </a:rPr>
              <a:t>ز</a:t>
            </a:r>
            <a:r>
              <a:rPr lang="ar-SA" sz="2000" b="1" kern="100" dirty="0">
                <a:solidFill>
                  <a:schemeClr val="accent2"/>
                </a:solidFill>
                <a:effectLst/>
                <a:latin typeface="Calibri" panose="020F0502020204030204" pitchFamily="34" charset="0"/>
                <a:ea typeface="Calibri" panose="020F0502020204030204" pitchFamily="34" charset="0"/>
                <a:cs typeface="B Nazanin" panose="00000400000000000000" pitchFamily="2" charset="-78"/>
              </a:rPr>
              <a:t>اران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توصیه می‌شود که برنامه‌ریزی‌های بهداشت عمومی را با تمرکز بر تخصیص منابع برای مقابله با دماهای حدی</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a:t>
            </a:r>
            <a:r>
              <a:rPr lang="en-US"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Extreme Heat</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a:t>
            </a:r>
            <a:r>
              <a:rPr lang="ar-SA"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اجرای سیاست‌های سازگاری با تغییرات اقلیمی، و محافظت از جمعیت‌های آسیب‌پذیر اولویت‌بندی کنند. این اقدامات می‌توانند به کاهش خطرات بهداشتی مرتبط با تغییرات اقلیمی در آینده کمک کنند. </a:t>
            </a:r>
            <a:endPar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1800" b="1"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برای</a:t>
            </a:r>
            <a:r>
              <a:rPr lang="ar-SA" sz="18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1800" b="1"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عموم مردم</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این مطالعه بر اهمیت </a:t>
            </a:r>
            <a:r>
              <a:rPr lang="ar-SA"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آگاهی و آموزش درباره‌ی خطرات بهداشتی ناشی از گرمایش جهانی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تأکید می‌کند، و بنابراین تشویق به اقدامات پیشگیرانه برای آمادگی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فردی</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 مواجهه با شرایط آب و هوایی شدید و مشارکت در برنامه‌های سازگاری منطقه‌ای و افزایش تاب‌آوری اجتماعی از اهمیت بالایی برخوردار است</a:t>
            </a:r>
            <a:r>
              <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7915995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2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6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6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8500"/>
                            </p:stCondLst>
                            <p:childTnLst>
                              <p:par>
                                <p:cTn id="23" presetID="2" presetClass="entr" presetSubtype="4" fill="hold" nodeType="afterEffect">
                                  <p:stCondLst>
                                    <p:cond delay="200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6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6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6500"/>
                            </p:stCondLst>
                            <p:childTnLst>
                              <p:par>
                                <p:cTn id="28" presetID="2" presetClass="entr" presetSubtype="4" fill="hold" nodeType="afterEffect">
                                  <p:stCondLst>
                                    <p:cond delay="200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F2C8-4AC3-8BED-9855-8A99852529DA}"/>
              </a:ext>
            </a:extLst>
          </p:cNvPr>
          <p:cNvSpPr>
            <a:spLocks noGrp="1"/>
          </p:cNvSpPr>
          <p:nvPr>
            <p:ph type="title"/>
          </p:nvPr>
        </p:nvSpPr>
        <p:spPr/>
        <p:txBody>
          <a:bodyPr/>
          <a:lstStyle/>
          <a:p>
            <a:pPr algn="just" rtl="1"/>
            <a:endParaRPr lang="en-US">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CA767D1A-D1A7-F41A-075E-739E8A5C7E85}"/>
              </a:ext>
            </a:extLst>
          </p:cNvPr>
          <p:cNvSpPr>
            <a:spLocks noGrp="1"/>
          </p:cNvSpPr>
          <p:nvPr>
            <p:ph idx="1"/>
          </p:nvPr>
        </p:nvSpPr>
        <p:spPr/>
        <p:txBody>
          <a:bodyPr/>
          <a:lstStyle/>
          <a:p>
            <a:pPr marL="0" indent="0" algn="just" rtl="1">
              <a:buNone/>
            </a:pP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اگرچه محققین سناریوهای مختلف و حتی دو نوع داده را بررسی کردند،</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اما</a:t>
            </a:r>
            <a:r>
              <a:rPr lang="ar-SA" sz="1800" kern="100" dirty="0">
                <a:latin typeface="Calibri" panose="020F0502020204030204" pitchFamily="34" charset="0"/>
                <a:ea typeface="Calibri" panose="020F0502020204030204" pitchFamily="34" charset="0"/>
                <a:cs typeface="B Nazanin" panose="00000400000000000000" pitchFamily="2" charset="-78"/>
              </a:rPr>
              <a:t> این مطالعه محدودیت‌هایی نیز داشت</a:t>
            </a:r>
            <a:r>
              <a:rPr lang="fa-IR" sz="1800" kern="100" dirty="0">
                <a:latin typeface="Calibri" panose="020F0502020204030204" pitchFamily="34" charset="0"/>
                <a:ea typeface="Calibri" panose="020F0502020204030204" pitchFamily="34" charset="0"/>
                <a:cs typeface="B Nazanin" panose="00000400000000000000" pitchFamily="2" charset="-78"/>
              </a:rPr>
              <a:t>:</a:t>
            </a:r>
          </a:p>
          <a:p>
            <a:pPr marL="0" indent="0" algn="just" rtl="1">
              <a:buNone/>
            </a:pPr>
            <a:r>
              <a:rPr lang="fa-IR" sz="1800" kern="100" dirty="0">
                <a:latin typeface="Calibri" panose="020F0502020204030204" pitchFamily="34" charset="0"/>
                <a:ea typeface="Calibri" panose="020F0502020204030204" pitchFamily="34" charset="0"/>
                <a:cs typeface="B Nazanin" panose="00000400000000000000" pitchFamily="2" charset="-78"/>
              </a:rPr>
              <a:t>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مرگ و میر مربوط به سن و جنس در تحلیل‌ها مورد بررسی قرار نگرفت. این به معنای آن است که تأثیر گروه‌های مختلف جمعیتی در سناریوهای تغییر جمعیتی بررسی نشد. بنابراین، پیشنهاد می‌شود که در تحقیقات بعدی، مرگ و میر زیرگروه‌ها نیز مورد بررسی قرار گیرد. همچنین، این تحقیق تنها به بررسی تأثیرات در پنج شهر غربی پرداخته است. برای افزایش قابلیت تعمیم نتایج، باید یک مطالعه جامع‌تر با استفاده از داده‌های چندین شهر انجام شود. </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35035978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6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6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6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9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9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57F7-C36D-C11E-E212-978DAB658F1F}"/>
              </a:ext>
            </a:extLst>
          </p:cNvPr>
          <p:cNvSpPr>
            <a:spLocks noGrp="1"/>
          </p:cNvSpPr>
          <p:nvPr>
            <p:ph type="title"/>
          </p:nvPr>
        </p:nvSpPr>
        <p:spPr/>
        <p:txBody>
          <a:bodyPr>
            <a:normAutofit/>
          </a:bodyPr>
          <a:lstStyle/>
          <a:p>
            <a:pPr algn="r" rtl="1"/>
            <a:r>
              <a:rPr lang="fa-IR" sz="3600" kern="100" dirty="0">
                <a:solidFill>
                  <a:srgbClr val="002060"/>
                </a:solidFill>
                <a:effectLst/>
                <a:latin typeface="Calibri" panose="020F0502020204030204" pitchFamily="34" charset="0"/>
                <a:ea typeface="Calibri" panose="020F0502020204030204" pitchFamily="34" charset="0"/>
                <a:cs typeface="B Nazanin" panose="00000400000000000000" pitchFamily="2" charset="-78"/>
              </a:rPr>
              <a:t>پیام اصلی مطالعه: </a:t>
            </a:r>
            <a:br>
              <a:rPr lang="en-US" sz="36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br>
            <a:endParaRPr lang="en-US" sz="36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96A628D4-47BD-0F9D-584B-DDC80C07BD5D}"/>
              </a:ext>
            </a:extLst>
          </p:cNvPr>
          <p:cNvSpPr>
            <a:spLocks noGrp="1"/>
          </p:cNvSpPr>
          <p:nvPr>
            <p:ph idx="1"/>
          </p:nvPr>
        </p:nvSpPr>
        <p:spPr/>
        <p:txBody>
          <a:bodyPr/>
          <a:lstStyle/>
          <a:p>
            <a:pPr marL="0" marR="0" algn="just" rtl="1">
              <a:lnSpc>
                <a:spcPct val="107000"/>
              </a:lnSpc>
              <a:spcBef>
                <a:spcPts val="0"/>
              </a:spcBef>
              <a:spcAft>
                <a:spcPts val="800"/>
              </a:spcAft>
            </a:pP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علاوه بر داده‌های اندازه‌گیری شده توسط ایستگاه‌های هواشناسی، داده­های مبتنی بر ماهواره باید در مطالعات آینده­پژوهی تأثیر تغییر اقلیم بر مرگ‌ومیر مورد توجه محققین قرار گیرد. یافته‌های مطالعه نیاز فوری به استراتژی‌های سازگاری با اثرات تغییر اقلیم بر سلامت ​​را ، به‌ویژه در شهرهایی مانند ایلام که سناریوی سازگاری نقش مهمی در تحلیل پیش‌بینی داشت، برجسته می‌کند. مداخلاتی مانند سیستم‌های هشدار زودهنگام به روز شده موج گرما، دسترسی به مراکز خنک‌کننده و اقدامات برنامه‌ریزی شهری با هدف کاهش تأثیر برخی رویدادهای مرتبط با آب و هوا مانند جزیره گرمایی شهری در منطقه مورد بررسی بسیار حیاتی هستند.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30190530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3000"/>
                                        <p:tgtEl>
                                          <p:spTgt spid="3">
                                            <p:txEl>
                                              <p:pRg st="0" end="0"/>
                                            </p:txEl>
                                          </p:spTgt>
                                        </p:tgtEl>
                                      </p:cBhvr>
                                    </p:animEffect>
                                    <p:anim calcmode="lin" valueType="num">
                                      <p:cBhvr>
                                        <p:cTn id="12" dur="1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51C7-8046-4BC6-E19D-9A72F73A11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E3CFB1-62CB-C415-5A92-3CC9C1896CDE}"/>
              </a:ext>
            </a:extLst>
          </p:cNvPr>
          <p:cNvSpPr>
            <a:spLocks noGrp="1"/>
          </p:cNvSpPr>
          <p:nvPr>
            <p:ph idx="1"/>
          </p:nvPr>
        </p:nvSpPr>
        <p:spPr/>
        <p:txBody>
          <a:bodyPr>
            <a:normAutofit/>
          </a:bodyPr>
          <a:lstStyle/>
          <a:p>
            <a:pPr algn="r" rtl="1"/>
            <a:r>
              <a:rPr lang="fa-IR" sz="2000" dirty="0"/>
              <a:t>منبع:</a:t>
            </a:r>
            <a:endParaRPr lang="en-US" sz="2000" dirty="0"/>
          </a:p>
          <a:p>
            <a:pPr algn="r" rtl="1"/>
            <a:r>
              <a:rPr lang="fa-IR" sz="2000" dirty="0"/>
              <a:t> </a:t>
            </a:r>
            <a:r>
              <a:rPr lang="en-US" sz="2000" dirty="0"/>
              <a:t>https://link.springer.com/article/10.1007/s11869-024-01625-z</a:t>
            </a:r>
          </a:p>
        </p:txBody>
      </p:sp>
    </p:spTree>
    <p:extLst>
      <p:ext uri="{BB962C8B-B14F-4D97-AF65-F5344CB8AC3E}">
        <p14:creationId xmlns:p14="http://schemas.microsoft.com/office/powerpoint/2010/main" val="416514085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2C28-12D5-E988-4BAC-2EEEF5A54E09}"/>
              </a:ext>
            </a:extLst>
          </p:cNvPr>
          <p:cNvSpPr>
            <a:spLocks noGrp="1"/>
          </p:cNvSpPr>
          <p:nvPr>
            <p:ph type="title"/>
          </p:nvPr>
        </p:nvSpPr>
        <p:spPr/>
        <p:txBody>
          <a:bodyPr/>
          <a:lstStyle/>
          <a:p>
            <a:pPr algn="just" rtl="1"/>
            <a:b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br>
            <a:r>
              <a:rPr lang="fa-IR" sz="2800"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احتمال</a:t>
            </a:r>
            <a:r>
              <a:rPr lang="fa-IR" sz="2800" kern="100" dirty="0">
                <a:solidFill>
                  <a:prstClr val="black"/>
                </a:solidFill>
                <a:latin typeface="Calibri" panose="020F0502020204030204" pitchFamily="34" charset="0"/>
                <a:ea typeface="Calibri" panose="020F0502020204030204" pitchFamily="34" charset="0"/>
                <a:cs typeface="B Nazanin" panose="00000400000000000000" pitchFamily="2" charset="-78"/>
              </a:rPr>
              <a:t> </a:t>
            </a:r>
            <a:r>
              <a:rPr kumimoji="0" lang="fa-IR" sz="2800" b="0"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Nazanin" panose="00000400000000000000" pitchFamily="2" charset="-78"/>
              </a:rPr>
              <a:t>افزایش تاثیر گرما بر مرگ و میر در آینده: </a:t>
            </a:r>
            <a:r>
              <a:rPr kumimoji="0" lang="fa-IR"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نتایج یک مطالعه آینده پژوهی در 5 مرکز استان غرب کشور تا سال 2099</a:t>
            </a:r>
            <a:endParaRPr lang="en-US"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636401EB-012D-0AD8-0971-41C78273A76C}"/>
              </a:ext>
            </a:extLst>
          </p:cNvPr>
          <p:cNvSpPr>
            <a:spLocks noGrp="1"/>
          </p:cNvSpPr>
          <p:nvPr>
            <p:ph idx="1"/>
          </p:nvPr>
        </p:nvSpPr>
        <p:spPr>
          <a:xfrm>
            <a:off x="838200" y="1922902"/>
            <a:ext cx="10515600" cy="4351338"/>
          </a:xfrm>
        </p:spPr>
        <p:txBody>
          <a:bodyPr/>
          <a:lstStyle/>
          <a:p>
            <a:pPr algn="just" rtl="1"/>
            <a:r>
              <a:rPr lang="fa-IR" sz="1800" kern="100" dirty="0">
                <a:latin typeface="Calibri" panose="020F0502020204030204" pitchFamily="34" charset="0"/>
                <a:ea typeface="Calibri" panose="020F0502020204030204" pitchFamily="34" charset="0"/>
                <a:cs typeface="B Nazanin" panose="00000400000000000000" pitchFamily="2" charset="-78"/>
              </a:rPr>
              <a:t>نتایج یک مطالعه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5 مرکز استان غرب کشور شامل </a:t>
            </a:r>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اهواز، ایلام، کرمانشاه، سنندج و ارومیه</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حاکی از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احتمال افزایش مرگ و میر منتسب به گرما </a:t>
            </a:r>
            <a:r>
              <a:rPr lang="fa-IR" sz="1800"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در بیشتر سناریو ها</a:t>
            </a:r>
            <a:r>
              <a:rPr lang="fa-IR" sz="1800" kern="100" dirty="0">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آینده میباشد.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این مطالعه که </a:t>
            </a:r>
            <a:r>
              <a:rPr lang="fa-IR" sz="1800"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بیش از 200 هزار مرگ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را مورد بررسی قرار داد، در چند مرحله انجام شد که جزئیات هر یک در مقاله منتشر شده موجود است.</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1324918408"/>
      </p:ext>
    </p:extLst>
  </p:cSld>
  <p:clrMapOvr>
    <a:masterClrMapping/>
  </p:clrMapOvr>
  <mc:AlternateContent xmlns:mc="http://schemas.openxmlformats.org/markup-compatibility/2006" xmlns:p14="http://schemas.microsoft.com/office/powerpoint/2010/main">
    <mc:Choice Requires="p14">
      <p:transition spd="slow" p14:dur="7000" advClick="0" advTm="10000">
        <p:sndAc>
          <p:endSnd/>
        </p:sndAc>
      </p:transition>
    </mc:Choice>
    <mc:Fallback xmlns="">
      <p:transition spd="slow" advClick="0" advTm="10000">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2" presetClass="entr" presetSubtype="4" fill="hold" nodeType="afterEffect">
                                  <p:stCondLst>
                                    <p:cond delay="40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2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7000"/>
                            </p:stCondLst>
                            <p:childTnLst>
                              <p:par>
                                <p:cTn id="17" presetID="42" presetClass="entr" presetSubtype="0" fill="hold" nodeType="afterEffect">
                                  <p:stCondLst>
                                    <p:cond delay="4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7750"/>
                                        <p:tgtEl>
                                          <p:spTgt spid="3">
                                            <p:txEl>
                                              <p:pRg st="1" end="1"/>
                                            </p:txEl>
                                          </p:spTgt>
                                        </p:tgtEl>
                                      </p:cBhvr>
                                    </p:animEffect>
                                    <p:anim calcmode="lin" valueType="num">
                                      <p:cBhvr>
                                        <p:cTn id="20" dur="7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7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1C1FB-E9FA-9DD8-1675-46E074DD7BD2}"/>
              </a:ext>
            </a:extLst>
          </p:cNvPr>
          <p:cNvSpPr>
            <a:spLocks noGrp="1"/>
          </p:cNvSpPr>
          <p:nvPr>
            <p:ph idx="1"/>
          </p:nvPr>
        </p:nvSpPr>
        <p:spPr/>
        <p:txBody>
          <a:bodyPr/>
          <a:lstStyle/>
          <a:p>
            <a:pPr algn="just" rtl="1"/>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این مطالعه،  انواع سناریوهای اقلیمی مرتبط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با نوع مدل</a:t>
            </a:r>
            <a:r>
              <a:rPr lang="fa-IR"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 </a:t>
            </a:r>
            <a:r>
              <a:rPr lang="en-US"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GCM</a:t>
            </a:r>
            <a:r>
              <a:rPr lang="ar-SA"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 همچنین مرتبط با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انتشار گازهای گلخانه­ای (</a:t>
            </a:r>
            <a:r>
              <a:rPr lang="en-US" sz="2000" b="1" kern="100" dirty="0">
                <a:solidFill>
                  <a:srgbClr val="0070C0"/>
                </a:solidFill>
                <a:effectLst/>
                <a:latin typeface="Times New Roman" panose="02020603050405020304" pitchFamily="18" charset="0"/>
                <a:ea typeface="Calibri" panose="020F0502020204030204" pitchFamily="34" charset="0"/>
                <a:cs typeface="B Nazanin" panose="00000400000000000000" pitchFamily="2" charset="-78"/>
              </a:rPr>
              <a:t>RCP2.6, RCP4.5, RCP8.5</a:t>
            </a:r>
            <a:r>
              <a:rPr lang="fa-IR"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سناریوهای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تغییر جمعیت (تغییرات کم، متوسط و زیاد)</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و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سازگاری با تغییر اقلیم(عدم سازگاری در مقابل سازگاری 30 درصد تا سال 2100)</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مورد بررسی قرار گرفت که نتایج برای هر سناریو به تفکیک شهرستان­ها گزارش گردید. </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endPar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این مطالعه علاوه بر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داده های ایستگاه هواشناسی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از </a:t>
            </a:r>
            <a:r>
              <a:rPr lang="ar-SA" sz="2000" b="1"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داده­های ماهواره­ای (دمای سطح زمین)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نیز استفاده گردید که نتایج برای این داده­ها نیز گزارش گردید و این از </a:t>
            </a:r>
            <a:r>
              <a:rPr lang="ar-SA" sz="1800"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مهمترین نقاط قوت </a:t>
            </a:r>
            <a:r>
              <a:rPr lang="ar-SA"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این مطالعه بود.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40814695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nodeType="afterEffect">
                                  <p:stCondLst>
                                    <p:cond delay="3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7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7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8964-624C-2837-8C8A-4D815A61AFAF}"/>
              </a:ext>
            </a:extLst>
          </p:cNvPr>
          <p:cNvSpPr>
            <a:spLocks noGrp="1"/>
          </p:cNvSpPr>
          <p:nvPr>
            <p:ph type="title"/>
          </p:nvPr>
        </p:nvSpPr>
        <p:spPr>
          <a:xfrm>
            <a:off x="838200" y="447473"/>
            <a:ext cx="10515600" cy="1107028"/>
          </a:xfrm>
        </p:spPr>
        <p:txBody>
          <a:bodyPr vert="horz" lIns="91440" tIns="45720" rIns="91440" bIns="45720" rtlCol="0" anchor="ctr">
            <a:normAutofit/>
          </a:bodyPr>
          <a:lstStyle/>
          <a:p>
            <a:pPr algn="just" rtl="1"/>
            <a:r>
              <a:rPr lang="fa-IR" sz="3600" dirty="0">
                <a:cs typeface="B Nazanin" panose="00000400000000000000" pitchFamily="2" charset="-78"/>
              </a:rPr>
              <a:t>نتایج مطالعه</a:t>
            </a:r>
            <a:endParaRPr lang="en-US" sz="3600" dirty="0">
              <a:cs typeface="B Nazanin" panose="00000400000000000000" pitchFamily="2" charset="-78"/>
            </a:endParaRPr>
          </a:p>
        </p:txBody>
      </p:sp>
      <p:sp>
        <p:nvSpPr>
          <p:cNvPr id="3" name="Content Placeholder 2">
            <a:extLst>
              <a:ext uri="{FF2B5EF4-FFF2-40B4-BE49-F238E27FC236}">
                <a16:creationId xmlns:a16="http://schemas.microsoft.com/office/drawing/2014/main" id="{2F4809D3-B236-0D9A-EAE6-0E6C1444C4D3}"/>
              </a:ext>
            </a:extLst>
          </p:cNvPr>
          <p:cNvSpPr>
            <a:spLocks noGrp="1"/>
          </p:cNvSpPr>
          <p:nvPr>
            <p:ph idx="1"/>
          </p:nvPr>
        </p:nvSpPr>
        <p:spPr/>
        <p:txBody>
          <a:bodyPr/>
          <a:lstStyle/>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نتایج نشان داد که تحت سناریوی بدبینانه مربوط به انتشار گازهای گلخانه­ای در هر یک از شهرستان­ها، میانگین دمای هوا تا اواخر قرن 21 </a:t>
            </a:r>
            <a:r>
              <a:rPr lang="fa-IR" sz="1800" b="1" u="sng"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احتمال</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افزایش تا 6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درجه سانتیگراد را دارد. </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endPar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تحت سناریوی عدم تغییر در انتشار (ادامه روند حال حاضر) و تغییر در انتشار به میزان کم، دمای هوا </a:t>
            </a:r>
            <a:r>
              <a:rPr lang="fa-IR" sz="1800"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احتمالا</a:t>
            </a:r>
            <a:r>
              <a:rPr lang="fa-IR" sz="1800" kern="100" dirty="0">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بین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1 تا 3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درجه سانتیگراد افزایش خواهد داشت.</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16089082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4" fill="hold" nodeType="afterEffect">
                                  <p:stCondLst>
                                    <p:cond delay="400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A22D-F5CE-D89D-7A90-9252AD306D21}"/>
              </a:ext>
            </a:extLst>
          </p:cNvPr>
          <p:cNvSpPr>
            <a:spLocks noGrp="1"/>
          </p:cNvSpPr>
          <p:nvPr>
            <p:ph type="title"/>
          </p:nvPr>
        </p:nvSpPr>
        <p:spPr>
          <a:xfrm>
            <a:off x="838200" y="297032"/>
            <a:ext cx="10515600" cy="773011"/>
          </a:xfrm>
        </p:spPr>
        <p:txBody>
          <a:bodyPr>
            <a:normAutofit/>
          </a:bodyPr>
          <a:lstStyle/>
          <a:p>
            <a:pPr algn="just" rtl="1"/>
            <a:r>
              <a:rPr lang="fa-IR" sz="2400" dirty="0">
                <a:solidFill>
                  <a:srgbClr val="FF0000"/>
                </a:solidFill>
                <a:cs typeface="B Nazanin" panose="00000400000000000000" pitchFamily="2" charset="-78"/>
              </a:rPr>
              <a:t>روند افزایش دما همراه با عدم قطعیت </a:t>
            </a:r>
            <a:r>
              <a:rPr lang="fa-IR" sz="2400" dirty="0">
                <a:solidFill>
                  <a:schemeClr val="tx1"/>
                </a:solidFill>
                <a:cs typeface="B Nazanin" panose="00000400000000000000" pitchFamily="2" charset="-78"/>
              </a:rPr>
              <a:t>در 5 مرکز استان غرب کشور تحت 3 سناریوی انتشار گازها و میانگین 4 مدل </a:t>
            </a:r>
            <a:r>
              <a:rPr lang="en-US" sz="2400" dirty="0">
                <a:solidFill>
                  <a:schemeClr val="tx1"/>
                </a:solidFill>
                <a:cs typeface="B Nazanin" panose="00000400000000000000" pitchFamily="2" charset="-78"/>
              </a:rPr>
              <a:t>GCM</a:t>
            </a:r>
          </a:p>
        </p:txBody>
      </p:sp>
      <p:pic>
        <p:nvPicPr>
          <p:cNvPr id="4" name="Content Placeholder 3">
            <a:extLst>
              <a:ext uri="{FF2B5EF4-FFF2-40B4-BE49-F238E27FC236}">
                <a16:creationId xmlns:a16="http://schemas.microsoft.com/office/drawing/2014/main" id="{B30F9B98-798C-AB5E-CA0B-7CF84D351FE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 y="1147864"/>
            <a:ext cx="10934699" cy="5807413"/>
          </a:xfrm>
          <a:prstGeom prst="rect">
            <a:avLst/>
          </a:prstGeom>
          <a:noFill/>
        </p:spPr>
      </p:pic>
    </p:spTree>
    <p:extLst>
      <p:ext uri="{BB962C8B-B14F-4D97-AF65-F5344CB8AC3E}">
        <p14:creationId xmlns:p14="http://schemas.microsoft.com/office/powerpoint/2010/main" val="284621947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par>
                          <p:cTn id="11" fill="hold">
                            <p:stCondLst>
                              <p:cond delay="75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7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C48BE-02C4-B48C-CE75-A97F027FE3A4}"/>
              </a:ext>
            </a:extLst>
          </p:cNvPr>
          <p:cNvSpPr>
            <a:spLocks noGrp="1"/>
          </p:cNvSpPr>
          <p:nvPr>
            <p:ph idx="1"/>
          </p:nvPr>
        </p:nvSpPr>
        <p:spPr/>
        <p:txBody>
          <a:bodyPr/>
          <a:lstStyle/>
          <a:p>
            <a:pPr marL="0" marR="0" algn="just" rtl="1">
              <a:lnSpc>
                <a:spcPct val="107000"/>
              </a:lnSpc>
              <a:spcBef>
                <a:spcPts val="1200"/>
              </a:spcBef>
              <a:spcAft>
                <a:spcPts val="800"/>
              </a:spcAft>
            </a:pP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نتایج متاآنالیز نشان داد که به طور کلی در 5 شهرستان غرب کشور و </a:t>
            </a:r>
            <a:r>
              <a:rPr lang="fa-IR" sz="2000" b="1"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بر اساس داده های ایستگاه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و </a:t>
            </a:r>
            <a:r>
              <a:rPr lang="fa-IR" sz="1800" u="sng"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تحت تمام سناریوها</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تاثیر سرما در تمام دهه های آینده </a:t>
            </a:r>
            <a:r>
              <a:rPr lang="fa-IR" sz="18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بیشتر</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از گرما خواهد بود. </a:t>
            </a:r>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با این حال، اثر سرما در دهه های مختلف روند کاهشی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حالی که اثر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گرما</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با عدم قطعیت بیشتر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افزایشی</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خواهد بود.</a:t>
            </a:r>
          </a:p>
          <a:p>
            <a:pPr marL="0" marR="0" algn="just" rtl="1">
              <a:lnSpc>
                <a:spcPct val="107000"/>
              </a:lnSpc>
              <a:spcBef>
                <a:spcPts val="1200"/>
              </a:spcBef>
              <a:spcAft>
                <a:spcPts val="800"/>
              </a:spcAft>
            </a:pPr>
            <a:r>
              <a:rPr lang="fa-IR" sz="2000" b="1"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بر اساس این داده ها(داده های ایستگاه)</a:t>
            </a:r>
            <a:r>
              <a:rPr lang="fa-IR" sz="2000" b="1"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عدم قطعیت در اثرات گرما تنها در صورتی کم خواهد بود که سازگاری با گرما به خصوص در طول سال‌های 2020-2050 وجود نداشته باشد.</a:t>
            </a:r>
            <a:endParaRPr lang="en-US"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
        <p:nvSpPr>
          <p:cNvPr id="4" name="Title 1">
            <a:extLst>
              <a:ext uri="{FF2B5EF4-FFF2-40B4-BE49-F238E27FC236}">
                <a16:creationId xmlns:a16="http://schemas.microsoft.com/office/drawing/2014/main" id="{3B587F64-FF77-CD3A-C556-71136A5162ED}"/>
              </a:ext>
            </a:extLst>
          </p:cNvPr>
          <p:cNvSpPr>
            <a:spLocks noGrp="1"/>
          </p:cNvSpPr>
          <p:nvPr>
            <p:ph type="title"/>
          </p:nvPr>
        </p:nvSpPr>
        <p:spPr>
          <a:xfrm>
            <a:off x="838200" y="365125"/>
            <a:ext cx="10515600" cy="899471"/>
          </a:xfrm>
        </p:spPr>
        <p:txBody>
          <a:bodyPr vert="horz" lIns="91440" tIns="45720" rIns="91440" bIns="45720" rtlCol="0" anchor="ctr">
            <a:normAutofit/>
          </a:bodyPr>
          <a:lstStyle/>
          <a:p>
            <a:pPr algn="just" rtl="1"/>
            <a:r>
              <a:rPr lang="fa-IR" sz="3600" dirty="0">
                <a:cs typeface="B Nazanin" panose="00000400000000000000" pitchFamily="2" charset="-78"/>
              </a:rPr>
              <a:t>نتایج مطالعه   ادامه...</a:t>
            </a:r>
            <a:endParaRPr lang="en-US" sz="3600" dirty="0">
              <a:cs typeface="B Nazanin" panose="00000400000000000000" pitchFamily="2" charset="-78"/>
            </a:endParaRPr>
          </a:p>
        </p:txBody>
      </p:sp>
    </p:spTree>
    <p:extLst>
      <p:ext uri="{BB962C8B-B14F-4D97-AF65-F5344CB8AC3E}">
        <p14:creationId xmlns:p14="http://schemas.microsoft.com/office/powerpoint/2010/main" val="39192889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150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7500"/>
                            </p:stCondLst>
                            <p:childTnLst>
                              <p:par>
                                <p:cTn id="17" presetID="2" presetClass="entr" presetSubtype="4" fill="hold" nodeType="afterEffect">
                                  <p:stCondLst>
                                    <p:cond delay="475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7655-FF08-AF05-A9FA-438F93D0A3E5}"/>
              </a:ext>
            </a:extLst>
          </p:cNvPr>
          <p:cNvSpPr>
            <a:spLocks noGrp="1"/>
          </p:cNvSpPr>
          <p:nvPr>
            <p:ph type="title"/>
          </p:nvPr>
        </p:nvSpPr>
        <p:spPr>
          <a:xfrm>
            <a:off x="866779" y="179255"/>
            <a:ext cx="10515600" cy="749300"/>
          </a:xfrm>
        </p:spPr>
        <p:txBody>
          <a:bodyPr>
            <a:noAutofit/>
          </a:bodyPr>
          <a:lstStyle/>
          <a:p>
            <a:pPr algn="just" rtl="1"/>
            <a:r>
              <a:rPr lang="fa-IR" sz="2000" b="1" dirty="0">
                <a:solidFill>
                  <a:schemeClr val="accent1"/>
                </a:solidFill>
                <a:cs typeface="B Nazanin" panose="00000400000000000000" pitchFamily="2" charset="-78"/>
              </a:rPr>
              <a:t>درصد مرگ و میر منتسب</a:t>
            </a:r>
            <a:r>
              <a:rPr lang="fa-IR" sz="2000" b="1" dirty="0">
                <a:solidFill>
                  <a:schemeClr val="tx1"/>
                </a:solidFill>
                <a:cs typeface="B Nazanin" panose="00000400000000000000" pitchFamily="2" charset="-78"/>
              </a:rPr>
              <a:t> به سرما، گرما و کل دمای هوا به تفکیک انواع سناریوهای انتشار گازها(</a:t>
            </a:r>
            <a:r>
              <a:rPr lang="en-US" sz="2000" b="1" dirty="0">
                <a:solidFill>
                  <a:schemeClr val="tx1"/>
                </a:solidFill>
                <a:cs typeface="B Nazanin" panose="00000400000000000000" pitchFamily="2" charset="-78"/>
              </a:rPr>
              <a:t>RCPs</a:t>
            </a:r>
            <a:r>
              <a:rPr lang="fa-IR" sz="2000" b="1" dirty="0">
                <a:solidFill>
                  <a:schemeClr val="tx1"/>
                </a:solidFill>
                <a:cs typeface="B Nazanin" panose="00000400000000000000" pitchFamily="2" charset="-78"/>
              </a:rPr>
              <a:t>)، سازگاری و تغییرات جمعیت:        </a:t>
            </a:r>
            <a:r>
              <a:rPr lang="fa-IR" sz="2400" b="1" dirty="0">
                <a:solidFill>
                  <a:srgbClr val="FF0000"/>
                </a:solidFill>
                <a:cs typeface="B Nazanin" panose="00000400000000000000" pitchFamily="2" charset="-78"/>
              </a:rPr>
              <a:t>الف:   نتایج مربوط به داده</a:t>
            </a:r>
            <a:r>
              <a:rPr lang="en-US" sz="2400" b="1" dirty="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های ایستگاه هواشناسی</a:t>
            </a:r>
            <a:endParaRPr lang="en-US" sz="2400" b="1" dirty="0">
              <a:solidFill>
                <a:srgbClr val="FF0000"/>
              </a:solidFill>
              <a:cs typeface="B Nazanin" panose="00000400000000000000" pitchFamily="2" charset="-78"/>
            </a:endParaRPr>
          </a:p>
        </p:txBody>
      </p:sp>
      <p:pic>
        <p:nvPicPr>
          <p:cNvPr id="4" name="Content Placeholder 3">
            <a:extLst>
              <a:ext uri="{FF2B5EF4-FFF2-40B4-BE49-F238E27FC236}">
                <a16:creationId xmlns:a16="http://schemas.microsoft.com/office/drawing/2014/main" id="{BAAE2CBD-129E-4927-1051-F3E9F1914C3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 y="880766"/>
            <a:ext cx="10515601" cy="5972173"/>
          </a:xfrm>
          <a:prstGeom prst="rect">
            <a:avLst/>
          </a:prstGeom>
          <a:solidFill>
            <a:schemeClr val="bg1"/>
          </a:solidFill>
        </p:spPr>
      </p:pic>
      <p:sp>
        <p:nvSpPr>
          <p:cNvPr id="5" name="Rectangle 4">
            <a:extLst>
              <a:ext uri="{FF2B5EF4-FFF2-40B4-BE49-F238E27FC236}">
                <a16:creationId xmlns:a16="http://schemas.microsoft.com/office/drawing/2014/main" id="{4BD1DEBE-F579-F5BB-414E-C75DBDC5C19D}"/>
              </a:ext>
            </a:extLst>
          </p:cNvPr>
          <p:cNvSpPr/>
          <p:nvPr/>
        </p:nvSpPr>
        <p:spPr>
          <a:xfrm>
            <a:off x="9496426" y="2066627"/>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سازگاری</a:t>
            </a:r>
            <a:endParaRPr lang="en-US" sz="1200" b="1" dirty="0">
              <a:solidFill>
                <a:schemeClr val="tx1"/>
              </a:solidFill>
              <a:cs typeface="B Nazanin" panose="00000400000000000000" pitchFamily="2" charset="-78"/>
            </a:endParaRPr>
          </a:p>
        </p:txBody>
      </p:sp>
      <p:sp>
        <p:nvSpPr>
          <p:cNvPr id="6" name="Rectangle 5">
            <a:extLst>
              <a:ext uri="{FF2B5EF4-FFF2-40B4-BE49-F238E27FC236}">
                <a16:creationId xmlns:a16="http://schemas.microsoft.com/office/drawing/2014/main" id="{FAA86406-4971-7C4A-20BF-4FAE7C73EE08}"/>
              </a:ext>
            </a:extLst>
          </p:cNvPr>
          <p:cNvSpPr/>
          <p:nvPr/>
        </p:nvSpPr>
        <p:spPr>
          <a:xfrm>
            <a:off x="9448801" y="4597106"/>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عدم سازگاری</a:t>
            </a:r>
            <a:endParaRPr lang="en-US" sz="1200" b="1" dirty="0">
              <a:solidFill>
                <a:schemeClr val="tx1"/>
              </a:solidFill>
              <a:cs typeface="B Nazanin" panose="00000400000000000000" pitchFamily="2" charset="-78"/>
            </a:endParaRPr>
          </a:p>
        </p:txBody>
      </p:sp>
      <p:sp>
        <p:nvSpPr>
          <p:cNvPr id="8" name="Rectangle 7">
            <a:extLst>
              <a:ext uri="{FF2B5EF4-FFF2-40B4-BE49-F238E27FC236}">
                <a16:creationId xmlns:a16="http://schemas.microsoft.com/office/drawing/2014/main" id="{61B8CDDB-DC82-085A-D47C-0AFAD116E134}"/>
              </a:ext>
            </a:extLst>
          </p:cNvPr>
          <p:cNvSpPr/>
          <p:nvPr/>
        </p:nvSpPr>
        <p:spPr>
          <a:xfrm>
            <a:off x="10500808" y="1809344"/>
            <a:ext cx="1581149" cy="59622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بزرگ در جمعیت</a:t>
            </a:r>
            <a:endParaRPr lang="en-US" sz="1200" b="1" dirty="0">
              <a:solidFill>
                <a:schemeClr val="tx1"/>
              </a:solidFill>
              <a:cs typeface="B Nazanin" panose="00000400000000000000" pitchFamily="2" charset="-78"/>
            </a:endParaRPr>
          </a:p>
        </p:txBody>
      </p:sp>
      <p:sp>
        <p:nvSpPr>
          <p:cNvPr id="9" name="Rectangle 8">
            <a:extLst>
              <a:ext uri="{FF2B5EF4-FFF2-40B4-BE49-F238E27FC236}">
                <a16:creationId xmlns:a16="http://schemas.microsoft.com/office/drawing/2014/main" id="{74884870-A4D1-0D89-A784-15F15FB2DC5D}"/>
              </a:ext>
            </a:extLst>
          </p:cNvPr>
          <p:cNvSpPr/>
          <p:nvPr/>
        </p:nvSpPr>
        <p:spPr>
          <a:xfrm>
            <a:off x="10587039" y="3429000"/>
            <a:ext cx="1533524" cy="69669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کم در جمعیت</a:t>
            </a:r>
            <a:endParaRPr lang="en-US" sz="1200" b="1" dirty="0">
              <a:solidFill>
                <a:schemeClr val="tx1"/>
              </a:solidFill>
              <a:cs typeface="B Nazanin" panose="00000400000000000000" pitchFamily="2" charset="-78"/>
            </a:endParaRPr>
          </a:p>
        </p:txBody>
      </p:sp>
      <p:sp>
        <p:nvSpPr>
          <p:cNvPr id="10" name="Rectangle 9">
            <a:extLst>
              <a:ext uri="{FF2B5EF4-FFF2-40B4-BE49-F238E27FC236}">
                <a16:creationId xmlns:a16="http://schemas.microsoft.com/office/drawing/2014/main" id="{C6E5FB15-8D03-AE4C-74FE-C589A7D8418F}"/>
              </a:ext>
            </a:extLst>
          </p:cNvPr>
          <p:cNvSpPr/>
          <p:nvPr/>
        </p:nvSpPr>
        <p:spPr>
          <a:xfrm>
            <a:off x="10644192" y="5149125"/>
            <a:ext cx="1519233" cy="63931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متوسط در جمعیت</a:t>
            </a:r>
            <a:endParaRPr lang="en-US" sz="1200" b="1" dirty="0">
              <a:solidFill>
                <a:schemeClr val="tx1"/>
              </a:solidFill>
              <a:cs typeface="B Nazanin" panose="00000400000000000000" pitchFamily="2" charset="-78"/>
            </a:endParaRPr>
          </a:p>
        </p:txBody>
      </p:sp>
      <p:sp>
        <p:nvSpPr>
          <p:cNvPr id="14" name="Right Brace 13">
            <a:extLst>
              <a:ext uri="{FF2B5EF4-FFF2-40B4-BE49-F238E27FC236}">
                <a16:creationId xmlns:a16="http://schemas.microsoft.com/office/drawing/2014/main" id="{5F443D3A-2E31-EECA-99C5-5B8638927D7B}"/>
              </a:ext>
            </a:extLst>
          </p:cNvPr>
          <p:cNvSpPr/>
          <p:nvPr/>
        </p:nvSpPr>
        <p:spPr>
          <a:xfrm>
            <a:off x="9163050" y="1453854"/>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7012AC60-A9AE-0ECA-EE65-0B55BC3BFAF7}"/>
              </a:ext>
            </a:extLst>
          </p:cNvPr>
          <p:cNvSpPr/>
          <p:nvPr/>
        </p:nvSpPr>
        <p:spPr>
          <a:xfrm>
            <a:off x="9315451" y="3093576"/>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89B4DF9-DEBD-5E37-8667-4840D900A7DC}"/>
              </a:ext>
            </a:extLst>
          </p:cNvPr>
          <p:cNvSpPr/>
          <p:nvPr/>
        </p:nvSpPr>
        <p:spPr>
          <a:xfrm>
            <a:off x="9315451" y="4679523"/>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7618D4C-3F7E-F828-35FC-7A81E1C987F7}"/>
              </a:ext>
            </a:extLst>
          </p:cNvPr>
          <p:cNvCxnSpPr>
            <a:stCxn id="5" idx="1"/>
          </p:cNvCxnSpPr>
          <p:nvPr/>
        </p:nvCxnSpPr>
        <p:spPr>
          <a:xfrm flipH="1" flipV="1">
            <a:off x="8839200" y="2003124"/>
            <a:ext cx="657226" cy="511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F3A691-AAF2-9907-231A-CEEFB70E623C}"/>
              </a:ext>
            </a:extLst>
          </p:cNvPr>
          <p:cNvCxnSpPr/>
          <p:nvPr/>
        </p:nvCxnSpPr>
        <p:spPr>
          <a:xfrm flipH="1">
            <a:off x="8877300" y="2561133"/>
            <a:ext cx="619126" cy="792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5E37776-85C4-635A-F1BE-43592CE7D3A4}"/>
              </a:ext>
            </a:extLst>
          </p:cNvPr>
          <p:cNvCxnSpPr>
            <a:stCxn id="5" idx="1"/>
          </p:cNvCxnSpPr>
          <p:nvPr/>
        </p:nvCxnSpPr>
        <p:spPr>
          <a:xfrm flipH="1">
            <a:off x="8839200" y="2514302"/>
            <a:ext cx="657226" cy="240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CD0C46A-3190-3DDE-33AA-6B22A002D1CB}"/>
              </a:ext>
            </a:extLst>
          </p:cNvPr>
          <p:cNvCxnSpPr>
            <a:stCxn id="6" idx="1"/>
          </p:cNvCxnSpPr>
          <p:nvPr/>
        </p:nvCxnSpPr>
        <p:spPr>
          <a:xfrm flipH="1" flipV="1">
            <a:off x="8839200" y="2688926"/>
            <a:ext cx="609601" cy="2355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3B21FB-1ED0-0AA3-A1E4-1A7938BE7FD9}"/>
              </a:ext>
            </a:extLst>
          </p:cNvPr>
          <p:cNvCxnSpPr>
            <a:stCxn id="6" idx="1"/>
          </p:cNvCxnSpPr>
          <p:nvPr/>
        </p:nvCxnSpPr>
        <p:spPr>
          <a:xfrm flipH="1" flipV="1">
            <a:off x="8877300" y="4335957"/>
            <a:ext cx="571501" cy="70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1AC954-A9BC-DAB1-9A85-93B79CB3AC53}"/>
              </a:ext>
            </a:extLst>
          </p:cNvPr>
          <p:cNvCxnSpPr>
            <a:stCxn id="6" idx="1"/>
          </p:cNvCxnSpPr>
          <p:nvPr/>
        </p:nvCxnSpPr>
        <p:spPr>
          <a:xfrm flipH="1">
            <a:off x="8877300" y="5044781"/>
            <a:ext cx="571501" cy="684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3786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0" fill="hold"/>
                                        <p:tgtEl>
                                          <p:spTgt spid="4"/>
                                        </p:tgtEl>
                                        <p:attrNameLst>
                                          <p:attrName>ppt_x</p:attrName>
                                        </p:attrNameLst>
                                      </p:cBhvr>
                                      <p:tavLst>
                                        <p:tav tm="0">
                                          <p:val>
                                            <p:strVal val="#ppt_x"/>
                                          </p:val>
                                        </p:tav>
                                        <p:tav tm="100000">
                                          <p:val>
                                            <p:strVal val="#ppt_x"/>
                                          </p:val>
                                        </p:tav>
                                      </p:tavLst>
                                    </p:anim>
                                    <p:anim calcmode="lin" valueType="num">
                                      <p:cBhvr additive="base">
                                        <p:cTn id="16"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remove"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6500"/>
                                        <p:tgtEl>
                                          <p:spTgt spid="8"/>
                                        </p:tgtEl>
                                      </p:cBhvr>
                                    </p:animEffect>
                                  </p:childTnLst>
                                </p:cTn>
                              </p:par>
                              <p:par>
                                <p:cTn id="22" presetID="10" presetClass="entr" presetSubtype="0" fill="remove"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6500"/>
                                        <p:tgtEl>
                                          <p:spTgt spid="9"/>
                                        </p:tgtEl>
                                      </p:cBhvr>
                                    </p:animEffect>
                                  </p:childTnLst>
                                </p:cTn>
                              </p:par>
                              <p:par>
                                <p:cTn id="25" presetID="10" presetClass="entr" presetSubtype="0" fill="remove"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6500"/>
                                        <p:tgtEl>
                                          <p:spTgt spid="10"/>
                                        </p:tgtEl>
                                      </p:cBhvr>
                                    </p:animEffect>
                                  </p:childTnLst>
                                </p:cTn>
                              </p:par>
                              <p:par>
                                <p:cTn id="28" presetID="10" presetClass="entr" presetSubtype="0" fill="remove"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6500"/>
                                        <p:tgtEl>
                                          <p:spTgt spid="16"/>
                                        </p:tgtEl>
                                      </p:cBhvr>
                                    </p:animEffect>
                                  </p:childTnLst>
                                </p:cTn>
                              </p:par>
                              <p:par>
                                <p:cTn id="31" presetID="10" presetClass="entr" presetSubtype="0" fill="remove"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6500"/>
                                        <p:tgtEl>
                                          <p:spTgt spid="15"/>
                                        </p:tgtEl>
                                      </p:cBhvr>
                                    </p:animEffect>
                                  </p:childTnLst>
                                </p:cTn>
                              </p:par>
                              <p:par>
                                <p:cTn id="34" presetID="10" presetClass="entr" presetSubtype="0" fill="remove"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6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0"/>
                                        <p:tgtEl>
                                          <p:spTgt spid="6"/>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P spid="10"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0AEEF8-D6E4-597F-D543-F954BC6707C0}"/>
              </a:ext>
            </a:extLst>
          </p:cNvPr>
          <p:cNvSpPr>
            <a:spLocks noGrp="1"/>
          </p:cNvSpPr>
          <p:nvPr>
            <p:ph idx="1"/>
          </p:nvPr>
        </p:nvSpPr>
        <p:spPr/>
        <p:txBody>
          <a:bodyPr/>
          <a:lstStyle/>
          <a:p>
            <a:pPr algn="just" rtl="1"/>
            <a:r>
              <a:rPr lang="fa-IR" sz="18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نتیجه داده­های مربوط به ماهواره آکوا با داده های ایستگاه متفاوت بود.</a:t>
            </a:r>
            <a:endParaRPr lang="en-US" sz="18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fa-IR" sz="1800" b="1"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تحلیل این داده­ها نشان داد که در تمامی دهه­های آینده،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گرما تحت تمام سناریوها احتمالا تأثیر فزاینده و بالاتری نسبت به سرما خواهد داشت. </a:t>
            </a:r>
            <a:r>
              <a:rPr lang="fa-IR" sz="1800" kern="1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همچنین، در مقایسه با داده‌های مبتنی بر ایستگاه، </a:t>
            </a:r>
            <a:r>
              <a:rPr lang="fa-IR"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عدم قطعیت در تأثیر گرما در تمام سناریوها و در تمام دهه‌ها کمتر از سرما برآورد شد. </a:t>
            </a:r>
          </a:p>
          <a:p>
            <a:pPr algn="just" rtl="1"/>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نتایج این داده­ها همچنین نشان داد که سرما در آینده </a:t>
            </a:r>
            <a:r>
              <a:rPr lang="fa-IR" sz="1800" u="sng"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با عدم قطعیت بالا </a:t>
            </a:r>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در هر دهه در آینده </a:t>
            </a:r>
            <a:r>
              <a:rPr lang="fa-IR" sz="1800" kern="100" dirty="0">
                <a:solidFill>
                  <a:srgbClr val="00B050"/>
                </a:solidFill>
                <a:effectLst/>
                <a:latin typeface="Calibri" panose="020F0502020204030204" pitchFamily="34" charset="0"/>
                <a:ea typeface="Calibri" panose="020F0502020204030204" pitchFamily="34" charset="0"/>
                <a:cs typeface="B Nazanin" panose="00000400000000000000" pitchFamily="2" charset="-78"/>
              </a:rPr>
              <a:t>اثر محافظتی </a:t>
            </a:r>
            <a:r>
              <a:rPr lang="fa-IR" sz="1800" kern="1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دارد.</a:t>
            </a:r>
          </a:p>
          <a:p>
            <a:pPr algn="just" rtl="1"/>
            <a:r>
              <a:rPr lang="fa-IR" sz="1800" kern="100" dirty="0">
                <a:solidFill>
                  <a:srgbClr val="FF0000"/>
                </a:solidFill>
                <a:latin typeface="Calibri" panose="020F0502020204030204" pitchFamily="34" charset="0"/>
                <a:ea typeface="Calibri" panose="020F0502020204030204" pitchFamily="34" charset="0"/>
                <a:cs typeface="B Nazanin" panose="00000400000000000000" pitchFamily="2" charset="-78"/>
              </a:rPr>
              <a:t>باید اشاره گردد که از نظر آماری، مدل های مورد استفاده بر داده های مبتنی بر ماهواره بهتر از داده های ایستگاه برازش شدند.</a:t>
            </a:r>
            <a:endParaRPr lang="en-US" sz="1800" kern="10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dirty="0">
              <a:solidFill>
                <a:schemeClr val="tx1"/>
              </a:solidFill>
              <a:cs typeface="B Nazanin" panose="00000400000000000000" pitchFamily="2" charset="-78"/>
            </a:endParaRPr>
          </a:p>
        </p:txBody>
      </p:sp>
      <p:sp>
        <p:nvSpPr>
          <p:cNvPr id="4" name="Title 1">
            <a:extLst>
              <a:ext uri="{FF2B5EF4-FFF2-40B4-BE49-F238E27FC236}">
                <a16:creationId xmlns:a16="http://schemas.microsoft.com/office/drawing/2014/main" id="{8A95F8EF-1128-7984-B337-C81F58248DE9}"/>
              </a:ext>
            </a:extLst>
          </p:cNvPr>
          <p:cNvSpPr>
            <a:spLocks noGrp="1"/>
          </p:cNvSpPr>
          <p:nvPr>
            <p:ph type="title"/>
          </p:nvPr>
        </p:nvSpPr>
        <p:spPr>
          <a:xfrm>
            <a:off x="838200" y="365126"/>
            <a:ext cx="10515600" cy="909198"/>
          </a:xfrm>
        </p:spPr>
        <p:txBody>
          <a:bodyPr vert="horz" lIns="91440" tIns="45720" rIns="91440" bIns="45720" rtlCol="0" anchor="ctr">
            <a:normAutofit/>
          </a:bodyPr>
          <a:lstStyle/>
          <a:p>
            <a:pPr algn="just" rtl="1"/>
            <a:r>
              <a:rPr lang="fa-IR" sz="3600" dirty="0">
                <a:cs typeface="B Nazanin" panose="00000400000000000000" pitchFamily="2" charset="-78"/>
              </a:rPr>
              <a:t>نتایج مطالعه   ادامه...</a:t>
            </a:r>
            <a:endParaRPr lang="en-US" sz="3600" dirty="0">
              <a:cs typeface="B Nazanin" panose="00000400000000000000" pitchFamily="2" charset="-78"/>
            </a:endParaRPr>
          </a:p>
        </p:txBody>
      </p:sp>
    </p:spTree>
    <p:extLst>
      <p:ext uri="{BB962C8B-B14F-4D97-AF65-F5344CB8AC3E}">
        <p14:creationId xmlns:p14="http://schemas.microsoft.com/office/powerpoint/2010/main" val="23389622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250"/>
                            </p:stCondLst>
                            <p:childTnLst>
                              <p:par>
                                <p:cTn id="18" presetID="2" presetClass="entr" presetSubtype="4" fill="hold"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6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6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750"/>
                            </p:stCondLst>
                            <p:childTnLst>
                              <p:par>
                                <p:cTn id="23" presetID="2" presetClass="entr" presetSubtype="4" fill="hold" nodeType="afterEffect">
                                  <p:stCondLst>
                                    <p:cond delay="4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9750"/>
                            </p:stCondLst>
                            <p:childTnLst>
                              <p:par>
                                <p:cTn id="28" presetID="2" presetClass="entr" presetSubtype="4" fill="hold" nodeType="afterEffect">
                                  <p:stCondLst>
                                    <p:cond delay="300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8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8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D55C-B653-2984-2998-A53FF070BF9C}"/>
              </a:ext>
            </a:extLst>
          </p:cNvPr>
          <p:cNvSpPr>
            <a:spLocks noGrp="1"/>
          </p:cNvSpPr>
          <p:nvPr>
            <p:ph type="title"/>
          </p:nvPr>
        </p:nvSpPr>
        <p:spPr>
          <a:xfrm>
            <a:off x="838200" y="74612"/>
            <a:ext cx="10515600" cy="606425"/>
          </a:xfrm>
        </p:spPr>
        <p:txBody>
          <a:bodyPr>
            <a:noAutofit/>
          </a:bodyPr>
          <a:lstStyle/>
          <a:p>
            <a:pPr algn="just" rtl="1"/>
            <a:r>
              <a:rPr lang="fa-IR" sz="2000" b="1" dirty="0">
                <a:solidFill>
                  <a:schemeClr val="tx1"/>
                </a:solidFill>
                <a:cs typeface="B Nazanin" panose="00000400000000000000" pitchFamily="2" charset="-78"/>
              </a:rPr>
              <a:t>درصد مرگ و میر منتسب به سرما، گرما و کل دمای هوا به تفکیک انواع سناریوهای انتشار گازها(</a:t>
            </a:r>
            <a:r>
              <a:rPr lang="en-US" sz="2000" b="1" dirty="0">
                <a:solidFill>
                  <a:schemeClr val="tx1"/>
                </a:solidFill>
                <a:cs typeface="B Nazanin" panose="00000400000000000000" pitchFamily="2" charset="-78"/>
              </a:rPr>
              <a:t>RCPs</a:t>
            </a:r>
            <a:r>
              <a:rPr lang="fa-IR" sz="2000" b="1" dirty="0">
                <a:solidFill>
                  <a:schemeClr val="tx1"/>
                </a:solidFill>
                <a:cs typeface="B Nazanin" panose="00000400000000000000" pitchFamily="2" charset="-78"/>
              </a:rPr>
              <a:t>)، سازگاری و تغییرات جمعیت: </a:t>
            </a:r>
            <a:r>
              <a:rPr lang="en-US" sz="2000" b="1" dirty="0">
                <a:solidFill>
                  <a:schemeClr val="tx1"/>
                </a:solidFill>
                <a:cs typeface="B Nazanin" panose="00000400000000000000" pitchFamily="2" charset="-78"/>
              </a:rPr>
              <a:t> </a:t>
            </a:r>
            <a:r>
              <a:rPr lang="fa-IR" sz="2000" b="1" dirty="0">
                <a:solidFill>
                  <a:srgbClr val="FF0000"/>
                </a:solidFill>
                <a:cs typeface="B Nazanin" panose="00000400000000000000" pitchFamily="2" charset="-78"/>
              </a:rPr>
              <a:t>ب: نتایج مربوط به داده</a:t>
            </a:r>
            <a:r>
              <a:rPr lang="en-US" sz="2000" b="1" dirty="0">
                <a:solidFill>
                  <a:srgbClr val="FF0000"/>
                </a:solidFill>
                <a:cs typeface="B Nazanin" panose="00000400000000000000" pitchFamily="2" charset="-78"/>
              </a:rPr>
              <a:t> </a:t>
            </a:r>
            <a:r>
              <a:rPr lang="fa-IR" sz="2000" b="1" dirty="0">
                <a:solidFill>
                  <a:srgbClr val="FF0000"/>
                </a:solidFill>
                <a:cs typeface="B Nazanin" panose="00000400000000000000" pitchFamily="2" charset="-78"/>
              </a:rPr>
              <a:t>های برآورد شده مبتنی بر ماهواره(دمای سطح زمین)</a:t>
            </a:r>
            <a:endParaRPr lang="en-US" sz="2000" dirty="0">
              <a:solidFill>
                <a:srgbClr val="FF0000"/>
              </a:solidFill>
              <a:cs typeface="B Nazanin" panose="00000400000000000000" pitchFamily="2" charset="-78"/>
            </a:endParaRPr>
          </a:p>
        </p:txBody>
      </p:sp>
      <p:pic>
        <p:nvPicPr>
          <p:cNvPr id="4" name="Content Placeholder 3">
            <a:extLst>
              <a:ext uri="{FF2B5EF4-FFF2-40B4-BE49-F238E27FC236}">
                <a16:creationId xmlns:a16="http://schemas.microsoft.com/office/drawing/2014/main" id="{ABB1A5A5-547E-8553-DC6F-ABB1B84EAC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351" y="681036"/>
            <a:ext cx="8982076" cy="5938839"/>
          </a:xfrm>
          <a:prstGeom prst="rect">
            <a:avLst/>
          </a:prstGeom>
          <a:noFill/>
        </p:spPr>
      </p:pic>
      <p:sp>
        <p:nvSpPr>
          <p:cNvPr id="5" name="Rectangle 4">
            <a:extLst>
              <a:ext uri="{FF2B5EF4-FFF2-40B4-BE49-F238E27FC236}">
                <a16:creationId xmlns:a16="http://schemas.microsoft.com/office/drawing/2014/main" id="{3CF9E5A9-7FFA-3A7A-7D92-CB0DBADE438F}"/>
              </a:ext>
            </a:extLst>
          </p:cNvPr>
          <p:cNvSpPr/>
          <p:nvPr/>
        </p:nvSpPr>
        <p:spPr>
          <a:xfrm>
            <a:off x="9496426" y="1852611"/>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سازگاری</a:t>
            </a:r>
            <a:endParaRPr lang="en-US" sz="1200" b="1" dirty="0">
              <a:solidFill>
                <a:schemeClr val="tx1"/>
              </a:solidFill>
              <a:cs typeface="B Nazanin" panose="00000400000000000000" pitchFamily="2" charset="-78"/>
            </a:endParaRPr>
          </a:p>
        </p:txBody>
      </p:sp>
      <p:sp>
        <p:nvSpPr>
          <p:cNvPr id="6" name="Rectangle 5">
            <a:extLst>
              <a:ext uri="{FF2B5EF4-FFF2-40B4-BE49-F238E27FC236}">
                <a16:creationId xmlns:a16="http://schemas.microsoft.com/office/drawing/2014/main" id="{6BA7B5A1-4D45-2B97-DC70-112E2C2AA426}"/>
              </a:ext>
            </a:extLst>
          </p:cNvPr>
          <p:cNvSpPr/>
          <p:nvPr/>
        </p:nvSpPr>
        <p:spPr>
          <a:xfrm>
            <a:off x="9448801" y="4383090"/>
            <a:ext cx="952500" cy="89535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عدم سازگاری</a:t>
            </a:r>
            <a:endParaRPr lang="en-US" sz="1200" b="1" dirty="0">
              <a:solidFill>
                <a:schemeClr val="tx1"/>
              </a:solidFill>
              <a:cs typeface="B Nazanin" panose="00000400000000000000" pitchFamily="2" charset="-78"/>
            </a:endParaRPr>
          </a:p>
        </p:txBody>
      </p:sp>
      <p:sp>
        <p:nvSpPr>
          <p:cNvPr id="7" name="Rectangle 6">
            <a:extLst>
              <a:ext uri="{FF2B5EF4-FFF2-40B4-BE49-F238E27FC236}">
                <a16:creationId xmlns:a16="http://schemas.microsoft.com/office/drawing/2014/main" id="{E1AC886B-D051-8117-AD12-9AB4A5C894D2}"/>
              </a:ext>
            </a:extLst>
          </p:cNvPr>
          <p:cNvSpPr/>
          <p:nvPr/>
        </p:nvSpPr>
        <p:spPr>
          <a:xfrm>
            <a:off x="10477500" y="1503602"/>
            <a:ext cx="1487521" cy="78601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بزرگ در جمعیت</a:t>
            </a:r>
            <a:endParaRPr lang="en-US" sz="1200" b="1" dirty="0">
              <a:solidFill>
                <a:schemeClr val="tx1"/>
              </a:solidFill>
              <a:cs typeface="B Nazanin" panose="00000400000000000000" pitchFamily="2" charset="-78"/>
            </a:endParaRPr>
          </a:p>
        </p:txBody>
      </p:sp>
      <p:sp>
        <p:nvSpPr>
          <p:cNvPr id="8" name="Rectangle 7">
            <a:extLst>
              <a:ext uri="{FF2B5EF4-FFF2-40B4-BE49-F238E27FC236}">
                <a16:creationId xmlns:a16="http://schemas.microsoft.com/office/drawing/2014/main" id="{3BDE5852-18F0-D02B-DF0C-0116207A81D2}"/>
              </a:ext>
            </a:extLst>
          </p:cNvPr>
          <p:cNvSpPr/>
          <p:nvPr/>
        </p:nvSpPr>
        <p:spPr>
          <a:xfrm>
            <a:off x="10574777" y="3133727"/>
            <a:ext cx="1487521" cy="77469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کم در جمعیت</a:t>
            </a:r>
            <a:endParaRPr lang="en-US" sz="1200" b="1" dirty="0">
              <a:solidFill>
                <a:schemeClr val="tx1"/>
              </a:solidFill>
              <a:cs typeface="B Nazanin" panose="00000400000000000000" pitchFamily="2" charset="-78"/>
            </a:endParaRPr>
          </a:p>
        </p:txBody>
      </p:sp>
      <p:sp>
        <p:nvSpPr>
          <p:cNvPr id="9" name="Rectangle 8">
            <a:extLst>
              <a:ext uri="{FF2B5EF4-FFF2-40B4-BE49-F238E27FC236}">
                <a16:creationId xmlns:a16="http://schemas.microsoft.com/office/drawing/2014/main" id="{322E6397-BBCA-2FC3-3C3C-BA4A711787F4}"/>
              </a:ext>
            </a:extLst>
          </p:cNvPr>
          <p:cNvSpPr/>
          <p:nvPr/>
        </p:nvSpPr>
        <p:spPr>
          <a:xfrm>
            <a:off x="10644494" y="4722813"/>
            <a:ext cx="1417804" cy="77469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a-IR" sz="1200" b="1" dirty="0">
                <a:solidFill>
                  <a:schemeClr val="tx1"/>
                </a:solidFill>
                <a:cs typeface="B Nazanin" panose="00000400000000000000" pitchFamily="2" charset="-78"/>
              </a:rPr>
              <a:t>سناریوی تغییرات متوسط در جمعیت</a:t>
            </a:r>
            <a:endParaRPr lang="en-US" sz="1200" b="1" dirty="0">
              <a:solidFill>
                <a:schemeClr val="tx1"/>
              </a:solidFill>
              <a:cs typeface="B Nazanin" panose="00000400000000000000" pitchFamily="2" charset="-78"/>
            </a:endParaRPr>
          </a:p>
        </p:txBody>
      </p:sp>
      <p:sp>
        <p:nvSpPr>
          <p:cNvPr id="10" name="Right Brace 9">
            <a:extLst>
              <a:ext uri="{FF2B5EF4-FFF2-40B4-BE49-F238E27FC236}">
                <a16:creationId xmlns:a16="http://schemas.microsoft.com/office/drawing/2014/main" id="{7B68EDB5-0819-6F8F-C352-84297F66A6A6}"/>
              </a:ext>
            </a:extLst>
          </p:cNvPr>
          <p:cNvSpPr/>
          <p:nvPr/>
        </p:nvSpPr>
        <p:spPr>
          <a:xfrm>
            <a:off x="9163050" y="1239838"/>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B6189915-6B22-F3EB-50A5-7E74C22C0392}"/>
              </a:ext>
            </a:extLst>
          </p:cNvPr>
          <p:cNvSpPr/>
          <p:nvPr/>
        </p:nvSpPr>
        <p:spPr>
          <a:xfrm>
            <a:off x="9315451" y="2811464"/>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C44CCD2B-8CF0-3DC8-9A23-070DA7652F98}"/>
              </a:ext>
            </a:extLst>
          </p:cNvPr>
          <p:cNvSpPr/>
          <p:nvPr/>
        </p:nvSpPr>
        <p:spPr>
          <a:xfrm>
            <a:off x="9315451" y="4397411"/>
            <a:ext cx="1314450" cy="1398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90603F6-BE67-2419-8129-88776E257C5A}"/>
              </a:ext>
            </a:extLst>
          </p:cNvPr>
          <p:cNvCxnSpPr>
            <a:stCxn id="5" idx="1"/>
          </p:cNvCxnSpPr>
          <p:nvPr/>
        </p:nvCxnSpPr>
        <p:spPr>
          <a:xfrm flipH="1" flipV="1">
            <a:off x="8839200" y="1789108"/>
            <a:ext cx="657226" cy="511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8719266-D7FB-8EE0-5614-238F883CE737}"/>
              </a:ext>
            </a:extLst>
          </p:cNvPr>
          <p:cNvCxnSpPr/>
          <p:nvPr/>
        </p:nvCxnSpPr>
        <p:spPr>
          <a:xfrm flipH="1">
            <a:off x="8877300" y="2347117"/>
            <a:ext cx="619126" cy="792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68AC72C-178D-2011-07AF-3EEA7CF6C6F3}"/>
              </a:ext>
            </a:extLst>
          </p:cNvPr>
          <p:cNvCxnSpPr>
            <a:stCxn id="5" idx="1"/>
          </p:cNvCxnSpPr>
          <p:nvPr/>
        </p:nvCxnSpPr>
        <p:spPr>
          <a:xfrm flipH="1">
            <a:off x="8839200" y="2300286"/>
            <a:ext cx="657226" cy="240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3294E8-3F66-640D-F93C-84168461F8A8}"/>
              </a:ext>
            </a:extLst>
          </p:cNvPr>
          <p:cNvCxnSpPr>
            <a:stCxn id="6" idx="1"/>
          </p:cNvCxnSpPr>
          <p:nvPr/>
        </p:nvCxnSpPr>
        <p:spPr>
          <a:xfrm flipH="1" flipV="1">
            <a:off x="8877300" y="4121941"/>
            <a:ext cx="571501" cy="70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33948B-5427-49A1-EBC8-BAB65FF86127}"/>
              </a:ext>
            </a:extLst>
          </p:cNvPr>
          <p:cNvCxnSpPr>
            <a:stCxn id="6" idx="1"/>
          </p:cNvCxnSpPr>
          <p:nvPr/>
        </p:nvCxnSpPr>
        <p:spPr>
          <a:xfrm flipH="1">
            <a:off x="8877300" y="4830765"/>
            <a:ext cx="571501" cy="684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51A6E3A-7011-A00F-8B39-E1A3FF0F61C2}"/>
              </a:ext>
            </a:extLst>
          </p:cNvPr>
          <p:cNvCxnSpPr/>
          <p:nvPr/>
        </p:nvCxnSpPr>
        <p:spPr>
          <a:xfrm flipH="1" flipV="1">
            <a:off x="8839200" y="2474910"/>
            <a:ext cx="609601" cy="2355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8025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ppt_x"/>
                                          </p:val>
                                        </p:tav>
                                        <p:tav tm="100000">
                                          <p:val>
                                            <p:strVal val="#ppt_x"/>
                                          </p:val>
                                        </p:tav>
                                      </p:tavLst>
                                    </p:anim>
                                    <p:anim calcmode="lin" valueType="num">
                                      <p:cBhvr additive="base">
                                        <p:cTn id="15"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remove"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6500"/>
                                        <p:tgtEl>
                                          <p:spTgt spid="9"/>
                                        </p:tgtEl>
                                      </p:cBhvr>
                                    </p:animEffect>
                                  </p:childTnLst>
                                </p:cTn>
                              </p:par>
                              <p:par>
                                <p:cTn id="21" presetID="10" presetClass="entr" presetSubtype="0" fill="remove"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6500"/>
                                        <p:tgtEl>
                                          <p:spTgt spid="8"/>
                                        </p:tgtEl>
                                      </p:cBhvr>
                                    </p:animEffect>
                                  </p:childTnLst>
                                </p:cTn>
                              </p:par>
                              <p:par>
                                <p:cTn id="24" presetID="10" presetClass="entr" presetSubtype="0" fill="remove"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6500"/>
                                        <p:tgtEl>
                                          <p:spTgt spid="7"/>
                                        </p:tgtEl>
                                      </p:cBhvr>
                                    </p:animEffect>
                                  </p:childTnLst>
                                </p:cTn>
                              </p:par>
                              <p:par>
                                <p:cTn id="27" presetID="10" presetClass="entr" presetSubtype="0" fill="remove"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6500"/>
                                        <p:tgtEl>
                                          <p:spTgt spid="10"/>
                                        </p:tgtEl>
                                      </p:cBhvr>
                                    </p:animEffect>
                                  </p:childTnLst>
                                </p:cTn>
                              </p:par>
                              <p:par>
                                <p:cTn id="30" presetID="10" presetClass="entr" presetSubtype="0" fill="remove"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6500"/>
                                        <p:tgtEl>
                                          <p:spTgt spid="11"/>
                                        </p:tgtEl>
                                      </p:cBhvr>
                                    </p:animEffect>
                                  </p:childTnLst>
                                </p:cTn>
                              </p:par>
                              <p:par>
                                <p:cTn id="33" presetID="10" presetClass="entr" presetSubtype="0" fill="remove"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6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6250"/>
                                        <p:tgtEl>
                                          <p:spTgt spid="5"/>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625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625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625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625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625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625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6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1362</Words>
  <Application>Microsoft Office PowerPoint</Application>
  <PresentationFormat>Widescreen</PresentationFormat>
  <Paragraphs>72</Paragraphs>
  <Slides>16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Nazanin</vt:lpstr>
      <vt:lpstr>Calibri</vt:lpstr>
      <vt:lpstr>Calibri Light</vt:lpstr>
      <vt:lpstr>Times New Roman</vt:lpstr>
      <vt:lpstr>Office Theme</vt:lpstr>
      <vt:lpstr>از سری گزارشات نتایج تحقیقات مربوط به تغییر اقلیم و سلامت</vt:lpstr>
      <vt:lpstr> احتمال افزایش تاثیر گرما بر مرگ و میر در آینده: نتایج یک مطالعه آینده پژوهی در 5 مرکز استان غرب کشور تا سال 2099</vt:lpstr>
      <vt:lpstr>PowerPoint Presentation</vt:lpstr>
      <vt:lpstr>نتایج مطالعه</vt:lpstr>
      <vt:lpstr>روند افزایش دما همراه با عدم قطعیت در 5 مرکز استان غرب کشور تحت 3 سناریوی انتشار گازها و میانگین 4 مدل GCM</vt:lpstr>
      <vt:lpstr>نتایج مطالعه   ادامه...</vt:lpstr>
      <vt:lpstr>درصد مرگ و میر منتسب به سرما، گرما و کل دمای هوا به تفکیک انواع سناریوهای انتشار گازها(RCPs)، سازگاری و تغییرات جمعیت:        الف:   نتایج مربوط به داده های ایستگاه هواشناسی</vt:lpstr>
      <vt:lpstr>نتایج مطالعه   ادامه...</vt:lpstr>
      <vt:lpstr>درصد مرگ و میر منتسب به سرما، گرما و کل دمای هوا به تفکیک انواع سناریوهای انتشار گازها(RCPs)، سازگاری و تغییرات جمعیت:  ب: نتایج مربوط به داده های برآورد شده مبتنی بر ماهواره(دمای سطح زمین)</vt:lpstr>
      <vt:lpstr>نتایج مطالعه   ادامه...</vt:lpstr>
      <vt:lpstr>درصد مرگ و میر منتسب به سرما، گرما و کل دمای هوا در شهرستان ایلام به تفکیک انواع سناریوهای انتشار گازها(RCPs) و سازگاری با تغییر اقلیم : نتایج مربوط به داده های ایستگاه هواشناسی(a) و داده های برآورد شده مبتنی بر ماهواره(b)</vt:lpstr>
      <vt:lpstr>نتایج مطالعه   ادامه...</vt:lpstr>
      <vt:lpstr>نتیجه گیری</vt:lpstr>
      <vt:lpstr>PowerPoint Presentation</vt:lpstr>
      <vt:lpstr>پیام اصلی مطالعه: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13</cp:revision>
  <dcterms:created xsi:type="dcterms:W3CDTF">2024-08-11T08:59:36Z</dcterms:created>
  <dcterms:modified xsi:type="dcterms:W3CDTF">2024-09-14T19:49:25Z</dcterms:modified>
</cp:coreProperties>
</file>